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58" r:id="rId4"/>
    <p:sldId id="259" r:id="rId5"/>
    <p:sldId id="260" r:id="rId6"/>
    <p:sldId id="261" r:id="rId7"/>
    <p:sldId id="262" r:id="rId8"/>
    <p:sldId id="264" r:id="rId9"/>
    <p:sldId id="272" r:id="rId10"/>
    <p:sldId id="277" r:id="rId11"/>
    <p:sldId id="278" r:id="rId12"/>
    <p:sldId id="279" r:id="rId13"/>
    <p:sldId id="280" r:id="rId14"/>
    <p:sldId id="281" r:id="rId15"/>
    <p:sldId id="282" r:id="rId16"/>
    <p:sldId id="288" r:id="rId17"/>
    <p:sldId id="263" r:id="rId18"/>
    <p:sldId id="306" r:id="rId19"/>
  </p:sldIdLst>
  <p:sldSz cx="9144000" cy="5143500" type="screen16x9"/>
  <p:notesSz cx="6858000" cy="9144000"/>
  <p:embeddedFontLst>
    <p:embeddedFont>
      <p:font typeface="Comic Sans MS" panose="030F0902030302020204" pitchFamily="66" charset="0"/>
      <p:regular r:id="rId21"/>
    </p:embeddedFont>
    <p:embeddedFont>
      <p:font typeface="Dancing Script" pitchFamily="2" charset="77"/>
      <p:regular r:id="rId22"/>
      <p:bold r:id="rId23"/>
    </p:embeddedFont>
    <p:embeddedFont>
      <p:font typeface="Lato" panose="020F0502020204030203" pitchFamily="34" charset="77"/>
      <p:regular r:id="rId24"/>
      <p:bold r:id="rId25"/>
      <p:italic r:id="rId26"/>
      <p:boldItalic r:id="rId27"/>
    </p:embeddedFont>
    <p:embeddedFont>
      <p:font typeface="Montserrat" pitchFamily="2" charset="77"/>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Roboto Medium"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33"/>
    <p:restoredTop sz="79001"/>
  </p:normalViewPr>
  <p:slideViewPr>
    <p:cSldViewPr snapToGrid="0">
      <p:cViewPr varScale="1">
        <p:scale>
          <a:sx n="109" d="100"/>
          <a:sy n="109" d="100"/>
        </p:scale>
        <p:origin x="184" y="4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5831 Images</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2-B037-8B4B-910F-9416C452DDAD}"/>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B037-8B4B-910F-9416C452DDAD}"/>
              </c:ext>
            </c:extLst>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extLst>
              <c:ext xmlns:c16="http://schemas.microsoft.com/office/drawing/2014/chart" uri="{C3380CC4-5D6E-409C-BE32-E72D297353CC}">
                <c16:uniqueId val="{00000004-B037-8B4B-910F-9416C452DDAD}"/>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2-B037-8B4B-910F-9416C452DDAD}"/>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solidFill>
                      <a:effectLst/>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3-B037-8B4B-910F-9416C452DDAD}"/>
                </c:ext>
              </c:extLst>
            </c:dLbl>
            <c:dLbl>
              <c:idx val="2"/>
              <c:spPr>
                <a:solidFill>
                  <a:schemeClr val="lt1">
                    <a:alpha val="90000"/>
                  </a:schemeClr>
                </a:solidFill>
                <a:ln w="12700" cap="flat" cmpd="sng" algn="ctr">
                  <a:solidFill>
                    <a:schemeClr val="accent3"/>
                  </a:solidFill>
                  <a:round/>
                </a:ln>
                <a:effectLst>
                  <a:outerShdw blurRad="50800" dist="38100" dir="2700000" algn="tl" rotWithShape="0">
                    <a:schemeClr val="accent3">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3"/>
                      </a:solidFill>
                      <a:effectLst/>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4-B037-8B4B-910F-9416C452DDAD}"/>
                </c:ext>
              </c:extLst>
            </c:dLbl>
            <c:dLblPos val="in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Sheet1!$A$2:$A$4</c:f>
              <c:strCache>
                <c:ptCount val="3"/>
                <c:pt idx="0">
                  <c:v>With Mask</c:v>
                </c:pt>
                <c:pt idx="1">
                  <c:v>Incorrect Mask</c:v>
                </c:pt>
                <c:pt idx="2">
                  <c:v>Without Mask</c:v>
                </c:pt>
              </c:strCache>
            </c:strRef>
          </c:cat>
          <c:val>
            <c:numRef>
              <c:f>Sheet1!$B$2:$B$4</c:f>
              <c:numCache>
                <c:formatCode>General</c:formatCode>
                <c:ptCount val="3"/>
                <c:pt idx="0">
                  <c:v>1917</c:v>
                </c:pt>
                <c:pt idx="1">
                  <c:v>1995</c:v>
                </c:pt>
                <c:pt idx="2">
                  <c:v>1919</c:v>
                </c:pt>
              </c:numCache>
            </c:numRef>
          </c:val>
          <c:extLst>
            <c:ext xmlns:c16="http://schemas.microsoft.com/office/drawing/2014/chart" uri="{C3380CC4-5D6E-409C-BE32-E72D297353CC}">
              <c16:uniqueId val="{00000000-B037-8B4B-910F-9416C452DDAD}"/>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ac3c3792e3_3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ac3c3792e3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c3c3792e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c3c3792e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dk1"/>
                </a:solidFill>
              </a:rPr>
              <a:t>Next, I will talk about how we come up with the social distance measurement. This part is not actually very related to machine learning, but since we had done a mask classification model and deploy it, we think it is useful to add a social distance measurement into the application as well. So we actually calculate the distance between people by using the coordinates of the bounding boxes drawn around the faces. </a:t>
            </a:r>
            <a:endParaRPr sz="10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ac3c3792e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ac3c3792e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We will calculate the euclidean distance in three dimensions using the formula shown here.</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ac3c3792e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ac3c3792e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And before actually deploying the app and computing the social distance, we have to the get the focal length of the web camera first by calibrating it with an object having a known width and known distance from the web camera. And then we can use this formula to get the focal length, and we found that it is around 800 pixels.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ac3c3792e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ac3c3792e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Then when we actually deploy the app, the face detection model would return us the x and y coordinates in pixels of the faces. Then we can use the x and y coordinates in pixels to get the width of the face in pixels, which will be the r in lowercase as shown in the formula. Then we can use the focal length calculated and assumed face width, which is around 20cm, and the width of the face in pixels to get the distance of the face from the webcam, which will be the z coordinate. We can also convert the x and y coordinates from pixels to cm using the second formula, with the distance from camera we just calculated. At last, we will have the x, y, and z coordinates of each face in centimetres, and can calculate the distance between the faces.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c719f1ae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c719f1ae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And this is our result, which shows a red bounding boxes when the distance between any two faces is less than 1m, or else shows a green box.</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2ca17bc3d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2ca17bc3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the main code flow on how to display the face-mask detection on the screen. </a:t>
            </a:r>
            <a:endParaRPr/>
          </a:p>
          <a:p>
            <a:pPr marL="0" lvl="0" indent="0" algn="l" rtl="0">
              <a:spcBef>
                <a:spcPts val="0"/>
              </a:spcBef>
              <a:spcAft>
                <a:spcPts val="0"/>
              </a:spcAft>
              <a:buNone/>
            </a:pPr>
            <a:r>
              <a:rPr lang="en-GB"/>
              <a:t>After we convert the live-stream to image, </a:t>
            </a:r>
            <a:r>
              <a:rPr lang="en-GB" b="1"/>
              <a:t>first step</a:t>
            </a:r>
            <a:r>
              <a:rPr lang="en-GB"/>
              <a:t> is pre-process each image,</a:t>
            </a:r>
            <a:endParaRPr/>
          </a:p>
          <a:p>
            <a:pPr marL="0" lvl="0" indent="0" algn="l" rtl="0">
              <a:spcBef>
                <a:spcPts val="0"/>
              </a:spcBef>
              <a:spcAft>
                <a:spcPts val="0"/>
              </a:spcAft>
              <a:buNone/>
            </a:pPr>
            <a:r>
              <a:rPr lang="en-GB"/>
              <a:t>……...</a:t>
            </a:r>
            <a:endParaRPr/>
          </a:p>
        </p:txBody>
      </p:sp>
    </p:spTree>
    <p:extLst>
      <p:ext uri="{BB962C8B-B14F-4D97-AF65-F5344CB8AC3E}">
        <p14:creationId xmlns:p14="http://schemas.microsoft.com/office/powerpoint/2010/main" val="1609923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c6d87822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c6d87822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60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ac6d87822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ac6d87822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c3c3792e3_2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ac3c3792e3_2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c3c3792e3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c3c3792e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444444"/>
                </a:solidFill>
                <a:highlight>
                  <a:srgbClr val="FEFEFE"/>
                </a:highlight>
              </a:rPr>
              <a:t>integrated into retail point-of-sales systems, security cameras, digital signage and other connected devices to determine that individuals in required areas are wearing a face mask, and notifying pre-designated personnel if they are not. As health officials continue to call for individuals to wear masks whenever they are in public to prevent the spread of COVID-19, facial recognition engines must evolve to help businesses, municipalities and other organizations remain compliant with these guidelines and protect people at large.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c6d87822a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c6d87822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444444"/>
                </a:solidFill>
                <a:highlight>
                  <a:srgbClr val="FEFEFE"/>
                </a:highlight>
              </a:rPr>
              <a:t>integrated into retail point-of-sales systems, security cameras, digital signage and other connected devices to determine that individuals in required areas are wearing a face mask, and notifying pre-designated personnel if they are not. As health officials continue to call for individuals to wear masks whenever they are in public to prevent the spread of COVID-19, facial recognition engines must evolve to help businesses, municipalities and other organizations remain compliant with these guidelines and protect people at large.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23ae969d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23ae969d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the MobileNet V2 pretrained model , ..simple model..  there are only </a:t>
            </a:r>
            <a:r>
              <a:rPr lang="en-GB" b="1"/>
              <a:t>88 layers</a:t>
            </a:r>
            <a:r>
              <a:rPr lang="en-GB"/>
              <a:t> in total</a:t>
            </a:r>
            <a:endParaRPr/>
          </a:p>
          <a:p>
            <a:pPr marL="0" lvl="0" indent="0" algn="l" rtl="0">
              <a:spcBef>
                <a:spcPts val="0"/>
              </a:spcBef>
              <a:spcAft>
                <a:spcPts val="0"/>
              </a:spcAft>
              <a:buNone/>
            </a:pPr>
            <a:r>
              <a:rPr lang="en-GB"/>
              <a:t>So,it dramatically reduce the complexity cost and model size of the network</a:t>
            </a:r>
            <a:endParaRPr/>
          </a:p>
          <a:p>
            <a:pPr marL="0" lvl="0" indent="0" algn="l" rtl="0">
              <a:spcBef>
                <a:spcPts val="0"/>
              </a:spcBef>
              <a:spcAft>
                <a:spcPts val="0"/>
              </a:spcAft>
              <a:buNone/>
            </a:pPr>
            <a:r>
              <a:rPr lang="en-GB"/>
              <a:t>Suitable for the devices with low computational power.</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hart" Target="../charts/chart1.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407250" y="15957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omic Sans MS"/>
                <a:ea typeface="Comic Sans MS"/>
                <a:cs typeface="Comic Sans MS"/>
                <a:sym typeface="Comic Sans MS"/>
              </a:rPr>
              <a:t>Face-mask &amp; Social- distance detection</a:t>
            </a:r>
            <a:endParaRPr>
              <a:latin typeface="Comic Sans MS"/>
              <a:ea typeface="Comic Sans MS"/>
              <a:cs typeface="Comic Sans MS"/>
              <a:sym typeface="Comic Sans MS"/>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Group member: Eddy, Ronald, David</a:t>
            </a:r>
            <a:endParaRPr/>
          </a:p>
        </p:txBody>
      </p:sp>
      <p:sp>
        <p:nvSpPr>
          <p:cNvPr id="230" name="Google Shape;230;p17"/>
          <p:cNvSpPr txBox="1"/>
          <p:nvPr/>
        </p:nvSpPr>
        <p:spPr>
          <a:xfrm>
            <a:off x="7668200" y="4296225"/>
            <a:ext cx="1052700" cy="2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FFFFFF"/>
                </a:solidFill>
                <a:latin typeface="Comic Sans MS"/>
                <a:ea typeface="Comic Sans MS"/>
                <a:cs typeface="Comic Sans MS"/>
                <a:sym typeface="Comic Sans MS"/>
              </a:rPr>
              <a:t>20-11-2020</a:t>
            </a:r>
            <a:endParaRPr sz="900">
              <a:solidFill>
                <a:srgbClr val="FFFFFF"/>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8"/>
          <p:cNvSpPr txBox="1">
            <a:spLocks noGrp="1"/>
          </p:cNvSpPr>
          <p:nvPr>
            <p:ph type="title"/>
          </p:nvPr>
        </p:nvSpPr>
        <p:spPr>
          <a:xfrm>
            <a:off x="1297500" y="393750"/>
            <a:ext cx="13878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omic Sans MS"/>
                <a:ea typeface="Comic Sans MS"/>
                <a:cs typeface="Comic Sans MS"/>
                <a:sym typeface="Comic Sans MS"/>
              </a:rPr>
              <a:t>Demo</a:t>
            </a:r>
            <a:endParaRPr>
              <a:latin typeface="Comic Sans MS"/>
              <a:ea typeface="Comic Sans MS"/>
              <a:cs typeface="Comic Sans MS"/>
              <a:sym typeface="Comic Sans MS"/>
            </a:endParaRPr>
          </a:p>
        </p:txBody>
      </p:sp>
      <p:pic>
        <p:nvPicPr>
          <p:cNvPr id="518" name="Google Shape;518;p38"/>
          <p:cNvPicPr preferRelativeResize="0"/>
          <p:nvPr/>
        </p:nvPicPr>
        <p:blipFill>
          <a:blip r:embed="rId3">
            <a:alphaModFix/>
          </a:blip>
          <a:stretch>
            <a:fillRect/>
          </a:stretch>
        </p:blipFill>
        <p:spPr>
          <a:xfrm>
            <a:off x="3616475" y="0"/>
            <a:ext cx="5488174" cy="3052800"/>
          </a:xfrm>
          <a:prstGeom prst="rect">
            <a:avLst/>
          </a:prstGeom>
          <a:noFill/>
          <a:ln>
            <a:noFill/>
          </a:ln>
        </p:spPr>
      </p:pic>
      <p:pic>
        <p:nvPicPr>
          <p:cNvPr id="519" name="Google Shape;519;p38"/>
          <p:cNvPicPr preferRelativeResize="0"/>
          <p:nvPr/>
        </p:nvPicPr>
        <p:blipFill>
          <a:blip r:embed="rId4">
            <a:alphaModFix/>
          </a:blip>
          <a:stretch>
            <a:fillRect/>
          </a:stretch>
        </p:blipFill>
        <p:spPr>
          <a:xfrm>
            <a:off x="0" y="2349725"/>
            <a:ext cx="4971150" cy="2765200"/>
          </a:xfrm>
          <a:prstGeom prst="rect">
            <a:avLst/>
          </a:prstGeom>
          <a:noFill/>
          <a:ln>
            <a:noFill/>
          </a:ln>
        </p:spPr>
      </p:pic>
      <p:sp>
        <p:nvSpPr>
          <p:cNvPr id="520" name="Google Shape;520;p38"/>
          <p:cNvSpPr txBox="1"/>
          <p:nvPr/>
        </p:nvSpPr>
        <p:spPr>
          <a:xfrm>
            <a:off x="1297500" y="1368150"/>
            <a:ext cx="2078100" cy="71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800" b="1">
                <a:solidFill>
                  <a:schemeClr val="lt1"/>
                </a:solidFill>
                <a:latin typeface="Dancing Script"/>
                <a:ea typeface="Dancing Script"/>
                <a:cs typeface="Dancing Script"/>
                <a:sym typeface="Dancing Script"/>
              </a:rPr>
              <a:t>MobileNet V2</a:t>
            </a:r>
            <a:endParaRPr sz="1700" b="1">
              <a:latin typeface="Dancing Script"/>
              <a:ea typeface="Dancing Script"/>
              <a:cs typeface="Dancing Script"/>
              <a:sym typeface="Dancing Scrip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9"/>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pic>
        <p:nvPicPr>
          <p:cNvPr id="526" name="Google Shape;526;p39" descr="Coronavirus: Could social distancing of less than two metres work? - BBC  News"/>
          <p:cNvPicPr preferRelativeResize="0"/>
          <p:nvPr/>
        </p:nvPicPr>
        <p:blipFill>
          <a:blip r:embed="rId3">
            <a:alphaModFix/>
          </a:blip>
          <a:stretch>
            <a:fillRect/>
          </a:stretch>
        </p:blipFill>
        <p:spPr>
          <a:xfrm>
            <a:off x="4572000" y="0"/>
            <a:ext cx="4572000" cy="5143500"/>
          </a:xfrm>
          <a:prstGeom prst="rect">
            <a:avLst/>
          </a:prstGeom>
          <a:noFill/>
          <a:ln>
            <a:noFill/>
          </a:ln>
        </p:spPr>
      </p:pic>
      <p:sp>
        <p:nvSpPr>
          <p:cNvPr id="527" name="Google Shape;527;p39"/>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Calculate the distance between people using the coordinates of the bounding boxes drawn around the faces</a:t>
            </a:r>
            <a:endParaRPr sz="1200">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0"/>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sp>
        <p:nvSpPr>
          <p:cNvPr id="533" name="Google Shape;533;p40"/>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Calculate Euclidean distance in three dimensions</a:t>
            </a:r>
            <a:endParaRPr>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534" name="Google Shape;534;p40" descr="dk"/>
          <p:cNvPicPr preferRelativeResize="0"/>
          <p:nvPr/>
        </p:nvPicPr>
        <p:blipFill>
          <a:blip r:embed="rId3">
            <a:alphaModFix/>
          </a:blip>
          <a:stretch>
            <a:fillRect/>
          </a:stretch>
        </p:blipFill>
        <p:spPr>
          <a:xfrm>
            <a:off x="4572000" y="0"/>
            <a:ext cx="4572000" cy="4323780"/>
          </a:xfrm>
          <a:prstGeom prst="rect">
            <a:avLst/>
          </a:prstGeom>
          <a:noFill/>
          <a:ln>
            <a:noFill/>
          </a:ln>
        </p:spPr>
      </p:pic>
      <p:pic>
        <p:nvPicPr>
          <p:cNvPr id="535" name="Google Shape;535;p40"/>
          <p:cNvPicPr preferRelativeResize="0"/>
          <p:nvPr/>
        </p:nvPicPr>
        <p:blipFill>
          <a:blip r:embed="rId4">
            <a:alphaModFix/>
          </a:blip>
          <a:stretch>
            <a:fillRect/>
          </a:stretch>
        </p:blipFill>
        <p:spPr>
          <a:xfrm>
            <a:off x="4572002" y="4323775"/>
            <a:ext cx="4572000" cy="695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1"/>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sp>
        <p:nvSpPr>
          <p:cNvPr id="541" name="Google Shape;541;p41"/>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Before actually computing distance measurement:</a:t>
            </a:r>
            <a:endParaRPr sz="1200">
              <a:solidFill>
                <a:schemeClr val="lt1"/>
              </a:solidFill>
            </a:endParaRPr>
          </a:p>
          <a:p>
            <a:pPr marL="457200" lvl="0" indent="-304800" algn="l" rtl="0">
              <a:spcBef>
                <a:spcPts val="1600"/>
              </a:spcBef>
              <a:spcAft>
                <a:spcPts val="0"/>
              </a:spcAft>
              <a:buClr>
                <a:schemeClr val="lt1"/>
              </a:buClr>
              <a:buSzPts val="1200"/>
              <a:buChar char="-"/>
            </a:pPr>
            <a:r>
              <a:rPr lang="en-GB" sz="1200">
                <a:solidFill>
                  <a:schemeClr val="lt1"/>
                </a:solidFill>
              </a:rPr>
              <a:t>Get the focal length of the webcam by calibrating it with an object with known width and known distance from the webcam</a:t>
            </a:r>
            <a:endParaRPr sz="1200">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542" name="Google Shape;542;p41"/>
          <p:cNvPicPr preferRelativeResize="0"/>
          <p:nvPr/>
        </p:nvPicPr>
        <p:blipFill>
          <a:blip r:embed="rId3">
            <a:alphaModFix/>
          </a:blip>
          <a:stretch>
            <a:fillRect/>
          </a:stretch>
        </p:blipFill>
        <p:spPr>
          <a:xfrm>
            <a:off x="4572000" y="14675"/>
            <a:ext cx="4572000" cy="2322000"/>
          </a:xfrm>
          <a:prstGeom prst="rect">
            <a:avLst/>
          </a:prstGeom>
          <a:noFill/>
          <a:ln>
            <a:noFill/>
          </a:ln>
        </p:spPr>
      </p:pic>
      <p:pic>
        <p:nvPicPr>
          <p:cNvPr id="543" name="Google Shape;543;p41"/>
          <p:cNvPicPr preferRelativeResize="0"/>
          <p:nvPr/>
        </p:nvPicPr>
        <p:blipFill>
          <a:blip r:embed="rId4">
            <a:alphaModFix/>
          </a:blip>
          <a:stretch>
            <a:fillRect/>
          </a:stretch>
        </p:blipFill>
        <p:spPr>
          <a:xfrm>
            <a:off x="5191127" y="2238450"/>
            <a:ext cx="3333750" cy="857250"/>
          </a:xfrm>
          <a:prstGeom prst="rect">
            <a:avLst/>
          </a:prstGeom>
          <a:noFill/>
          <a:ln>
            <a:noFill/>
          </a:ln>
        </p:spPr>
      </p:pic>
      <p:pic>
        <p:nvPicPr>
          <p:cNvPr id="544" name="Google Shape;544;p41"/>
          <p:cNvPicPr preferRelativeResize="0"/>
          <p:nvPr/>
        </p:nvPicPr>
        <p:blipFill>
          <a:blip r:embed="rId5">
            <a:alphaModFix/>
          </a:blip>
          <a:stretch>
            <a:fillRect/>
          </a:stretch>
        </p:blipFill>
        <p:spPr>
          <a:xfrm>
            <a:off x="4572000" y="3179825"/>
            <a:ext cx="4571997" cy="19636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2"/>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sp>
        <p:nvSpPr>
          <p:cNvPr id="550" name="Google Shape;550;p42"/>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After getting the focal length:</a:t>
            </a:r>
            <a:endParaRPr sz="1200">
              <a:solidFill>
                <a:schemeClr val="lt1"/>
              </a:solidFill>
            </a:endParaRPr>
          </a:p>
          <a:p>
            <a:pPr marL="457200" lvl="0" indent="-304800" algn="l" rtl="0">
              <a:spcBef>
                <a:spcPts val="1600"/>
              </a:spcBef>
              <a:spcAft>
                <a:spcPts val="0"/>
              </a:spcAft>
              <a:buClr>
                <a:schemeClr val="lt1"/>
              </a:buClr>
              <a:buSzPts val="1200"/>
              <a:buChar char="-"/>
            </a:pPr>
            <a:r>
              <a:rPr lang="en-GB" sz="1200">
                <a:solidFill>
                  <a:schemeClr val="lt1"/>
                </a:solidFill>
              </a:rPr>
              <a:t>Get the distance from the webcam, which will be the z-coordinate</a:t>
            </a:r>
            <a:endParaRPr sz="1200">
              <a:solidFill>
                <a:schemeClr val="lt1"/>
              </a:solidFill>
            </a:endParaRPr>
          </a:p>
          <a:p>
            <a:pPr marL="457200" lvl="0" indent="-304800" algn="l" rtl="0">
              <a:spcBef>
                <a:spcPts val="0"/>
              </a:spcBef>
              <a:spcAft>
                <a:spcPts val="0"/>
              </a:spcAft>
              <a:buClr>
                <a:schemeClr val="lt1"/>
              </a:buClr>
              <a:buSzPts val="1200"/>
              <a:buChar char="-"/>
            </a:pPr>
            <a:r>
              <a:rPr lang="en-GB" sz="1200">
                <a:solidFill>
                  <a:schemeClr val="lt1"/>
                </a:solidFill>
              </a:rPr>
              <a:t>And convert the x and y coordinates from pixels to cm</a:t>
            </a:r>
            <a:endParaRPr sz="1200">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551" name="Google Shape;551;p42"/>
          <p:cNvPicPr preferRelativeResize="0"/>
          <p:nvPr/>
        </p:nvPicPr>
        <p:blipFill>
          <a:blip r:embed="rId3">
            <a:alphaModFix/>
          </a:blip>
          <a:stretch>
            <a:fillRect/>
          </a:stretch>
        </p:blipFill>
        <p:spPr>
          <a:xfrm>
            <a:off x="4572000" y="14675"/>
            <a:ext cx="4572000" cy="2322000"/>
          </a:xfrm>
          <a:prstGeom prst="rect">
            <a:avLst/>
          </a:prstGeom>
          <a:noFill/>
          <a:ln>
            <a:noFill/>
          </a:ln>
        </p:spPr>
      </p:pic>
      <p:pic>
        <p:nvPicPr>
          <p:cNvPr id="552" name="Google Shape;552;p42"/>
          <p:cNvPicPr preferRelativeResize="0"/>
          <p:nvPr/>
        </p:nvPicPr>
        <p:blipFill>
          <a:blip r:embed="rId4">
            <a:alphaModFix/>
          </a:blip>
          <a:stretch>
            <a:fillRect/>
          </a:stretch>
        </p:blipFill>
        <p:spPr>
          <a:xfrm>
            <a:off x="5286377" y="2571750"/>
            <a:ext cx="3143250" cy="952500"/>
          </a:xfrm>
          <a:prstGeom prst="rect">
            <a:avLst/>
          </a:prstGeom>
          <a:noFill/>
          <a:ln>
            <a:noFill/>
          </a:ln>
        </p:spPr>
      </p:pic>
      <p:pic>
        <p:nvPicPr>
          <p:cNvPr id="553" name="Google Shape;553;p42"/>
          <p:cNvPicPr preferRelativeResize="0"/>
          <p:nvPr/>
        </p:nvPicPr>
        <p:blipFill>
          <a:blip r:embed="rId4">
            <a:alphaModFix/>
          </a:blip>
          <a:stretch>
            <a:fillRect/>
          </a:stretch>
        </p:blipFill>
        <p:spPr>
          <a:xfrm>
            <a:off x="5286377" y="3759325"/>
            <a:ext cx="3143250" cy="952500"/>
          </a:xfrm>
          <a:prstGeom prst="rect">
            <a:avLst/>
          </a:prstGeom>
          <a:noFill/>
          <a:ln>
            <a:noFill/>
          </a:ln>
        </p:spPr>
      </p:pic>
      <p:pic>
        <p:nvPicPr>
          <p:cNvPr id="554" name="Google Shape;554;p42"/>
          <p:cNvPicPr preferRelativeResize="0"/>
          <p:nvPr/>
        </p:nvPicPr>
        <p:blipFill rotWithShape="1">
          <a:blip r:embed="rId4">
            <a:alphaModFix/>
          </a:blip>
          <a:srcRect l="26670" t="31370" r="63622" b="26299"/>
          <a:stretch/>
        </p:blipFill>
        <p:spPr>
          <a:xfrm>
            <a:off x="6756125" y="4306425"/>
            <a:ext cx="305125" cy="403200"/>
          </a:xfrm>
          <a:prstGeom prst="rect">
            <a:avLst/>
          </a:prstGeom>
          <a:noFill/>
          <a:ln>
            <a:noFill/>
          </a:ln>
        </p:spPr>
      </p:pic>
      <p:pic>
        <p:nvPicPr>
          <p:cNvPr id="555" name="Google Shape;555;p42"/>
          <p:cNvPicPr preferRelativeResize="0"/>
          <p:nvPr/>
        </p:nvPicPr>
        <p:blipFill rotWithShape="1">
          <a:blip r:embed="rId4">
            <a:alphaModFix/>
          </a:blip>
          <a:srcRect l="7247" t="28614" r="83045" b="29055"/>
          <a:stretch/>
        </p:blipFill>
        <p:spPr>
          <a:xfrm>
            <a:off x="6756125" y="3781325"/>
            <a:ext cx="305125" cy="403200"/>
          </a:xfrm>
          <a:prstGeom prst="rect">
            <a:avLst/>
          </a:prstGeom>
          <a:noFill/>
          <a:ln>
            <a:noFill/>
          </a:ln>
        </p:spPr>
      </p:pic>
      <p:pic>
        <p:nvPicPr>
          <p:cNvPr id="556" name="Google Shape;556;p42"/>
          <p:cNvPicPr preferRelativeResize="0"/>
          <p:nvPr/>
        </p:nvPicPr>
        <p:blipFill rotWithShape="1">
          <a:blip r:embed="rId4">
            <a:alphaModFix/>
          </a:blip>
          <a:srcRect l="46423" t="8001" r="42482" b="53078"/>
          <a:stretch/>
        </p:blipFill>
        <p:spPr>
          <a:xfrm>
            <a:off x="5513825" y="4050213"/>
            <a:ext cx="348725" cy="370725"/>
          </a:xfrm>
          <a:prstGeom prst="rect">
            <a:avLst/>
          </a:prstGeom>
          <a:noFill/>
          <a:ln>
            <a:noFill/>
          </a:ln>
        </p:spPr>
      </p:pic>
      <p:pic>
        <p:nvPicPr>
          <p:cNvPr id="557" name="Google Shape;557;p42"/>
          <p:cNvPicPr preferRelativeResize="0"/>
          <p:nvPr/>
        </p:nvPicPr>
        <p:blipFill rotWithShape="1">
          <a:blip r:embed="rId4">
            <a:alphaModFix/>
          </a:blip>
          <a:srcRect l="45037" t="57669" r="43868" b="3409"/>
          <a:stretch/>
        </p:blipFill>
        <p:spPr>
          <a:xfrm>
            <a:off x="6069600" y="4096050"/>
            <a:ext cx="348725" cy="370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3"/>
          <p:cNvSpPr txBox="1">
            <a:spLocks noGrp="1"/>
          </p:cNvSpPr>
          <p:nvPr>
            <p:ph type="title"/>
          </p:nvPr>
        </p:nvSpPr>
        <p:spPr>
          <a:xfrm>
            <a:off x="1066225" y="282750"/>
            <a:ext cx="13878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a:t>
            </a:r>
            <a:endParaRPr/>
          </a:p>
        </p:txBody>
      </p:sp>
      <p:pic>
        <p:nvPicPr>
          <p:cNvPr id="563" name="Google Shape;563;p43"/>
          <p:cNvPicPr preferRelativeResize="0"/>
          <p:nvPr/>
        </p:nvPicPr>
        <p:blipFill>
          <a:blip r:embed="rId3">
            <a:alphaModFix/>
          </a:blip>
          <a:stretch>
            <a:fillRect/>
          </a:stretch>
        </p:blipFill>
        <p:spPr>
          <a:xfrm>
            <a:off x="4104850" y="0"/>
            <a:ext cx="5039150" cy="2803025"/>
          </a:xfrm>
          <a:prstGeom prst="rect">
            <a:avLst/>
          </a:prstGeom>
          <a:noFill/>
          <a:ln>
            <a:noFill/>
          </a:ln>
        </p:spPr>
      </p:pic>
      <p:pic>
        <p:nvPicPr>
          <p:cNvPr id="564" name="Google Shape;564;p43"/>
          <p:cNvPicPr preferRelativeResize="0"/>
          <p:nvPr/>
        </p:nvPicPr>
        <p:blipFill>
          <a:blip r:embed="rId4">
            <a:alphaModFix/>
          </a:blip>
          <a:stretch>
            <a:fillRect/>
          </a:stretch>
        </p:blipFill>
        <p:spPr>
          <a:xfrm>
            <a:off x="0" y="2146200"/>
            <a:ext cx="5341325" cy="2971100"/>
          </a:xfrm>
          <a:prstGeom prst="rect">
            <a:avLst/>
          </a:prstGeom>
          <a:noFill/>
          <a:ln>
            <a:noFill/>
          </a:ln>
        </p:spPr>
      </p:pic>
      <p:sp>
        <p:nvSpPr>
          <p:cNvPr id="565" name="Google Shape;565;p43"/>
          <p:cNvSpPr txBox="1">
            <a:spLocks noGrp="1"/>
          </p:cNvSpPr>
          <p:nvPr>
            <p:ph type="body" idx="1"/>
          </p:nvPr>
        </p:nvSpPr>
        <p:spPr>
          <a:xfrm>
            <a:off x="5621125" y="3455725"/>
            <a:ext cx="3123000" cy="534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latin typeface="Dancing Script"/>
                <a:ea typeface="Dancing Script"/>
                <a:cs typeface="Dancing Script"/>
                <a:sym typeface="Dancing Script"/>
              </a:rPr>
              <a:t>Social Distance Detection</a:t>
            </a:r>
            <a:endParaRPr sz="2500" b="1">
              <a:latin typeface="Dancing Script"/>
              <a:ea typeface="Dancing Script"/>
              <a:cs typeface="Dancing Script"/>
              <a:sym typeface="Dancing Script"/>
            </a:endParaRPr>
          </a:p>
          <a:p>
            <a:pPr marL="0" lvl="0" indent="0" algn="l" rtl="0">
              <a:spcBef>
                <a:spcPts val="160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9"/>
          <p:cNvSpPr/>
          <p:nvPr/>
        </p:nvSpPr>
        <p:spPr>
          <a:xfrm>
            <a:off x="4349217" y="1326375"/>
            <a:ext cx="3479400" cy="2792400"/>
          </a:xfrm>
          <a:prstGeom prst="pentagon">
            <a:avLst>
              <a:gd name="hf" fmla="val 105146"/>
              <a:gd name="vf" fmla="val 110557"/>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9"/>
          <p:cNvSpPr txBox="1"/>
          <p:nvPr/>
        </p:nvSpPr>
        <p:spPr>
          <a:xfrm>
            <a:off x="4931332" y="2109920"/>
            <a:ext cx="2314800" cy="1530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dirty="0">
                <a:solidFill>
                  <a:srgbClr val="701C7F"/>
                </a:solidFill>
                <a:latin typeface="Roboto"/>
                <a:ea typeface="Roboto"/>
                <a:cs typeface="Roboto"/>
                <a:sym typeface="Roboto"/>
              </a:rPr>
              <a:t>Programme</a:t>
            </a:r>
            <a:endParaRPr b="1" dirty="0">
              <a:solidFill>
                <a:srgbClr val="701C7F"/>
              </a:solidFill>
              <a:latin typeface="Roboto"/>
              <a:ea typeface="Roboto"/>
              <a:cs typeface="Roboto"/>
              <a:sym typeface="Roboto"/>
            </a:endParaRPr>
          </a:p>
          <a:p>
            <a:pPr marL="0" lvl="0" indent="0" algn="ctr" rtl="0">
              <a:lnSpc>
                <a:spcPct val="115000"/>
              </a:lnSpc>
              <a:spcBef>
                <a:spcPts val="0"/>
              </a:spcBef>
              <a:spcAft>
                <a:spcPts val="0"/>
              </a:spcAft>
              <a:buNone/>
            </a:pPr>
            <a:r>
              <a:rPr lang="en-GB" b="1" dirty="0">
                <a:solidFill>
                  <a:srgbClr val="701C7F"/>
                </a:solidFill>
                <a:latin typeface="Roboto"/>
                <a:ea typeface="Roboto"/>
                <a:cs typeface="Roboto"/>
                <a:sym typeface="Roboto"/>
              </a:rPr>
              <a:t>Overflow</a:t>
            </a:r>
            <a:endParaRPr dirty="0">
              <a:solidFill>
                <a:srgbClr val="701C7F"/>
              </a:solidFill>
            </a:endParaRPr>
          </a:p>
        </p:txBody>
      </p:sp>
      <p:grpSp>
        <p:nvGrpSpPr>
          <p:cNvPr id="616" name="Google Shape;616;p49"/>
          <p:cNvGrpSpPr/>
          <p:nvPr/>
        </p:nvGrpSpPr>
        <p:grpSpPr>
          <a:xfrm>
            <a:off x="5684036" y="781679"/>
            <a:ext cx="2695254" cy="1315513"/>
            <a:chOff x="4306958" y="966385"/>
            <a:chExt cx="1882687" cy="1088100"/>
          </a:xfrm>
        </p:grpSpPr>
        <p:sp>
          <p:nvSpPr>
            <p:cNvPr id="617" name="Google Shape;617;p49"/>
            <p:cNvSpPr/>
            <p:nvPr/>
          </p:nvSpPr>
          <p:spPr>
            <a:xfrm>
              <a:off x="4306958" y="1082925"/>
              <a:ext cx="565200" cy="565500"/>
            </a:xfrm>
            <a:prstGeom prst="ellipse">
              <a:avLst/>
            </a:prstGeom>
            <a:solidFill>
              <a:srgbClr val="551561"/>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01</a:t>
              </a:r>
              <a:endParaRPr sz="1200">
                <a:solidFill>
                  <a:srgbClr val="FFFFFF"/>
                </a:solidFill>
                <a:latin typeface="Roboto Medium"/>
                <a:ea typeface="Roboto Medium"/>
                <a:cs typeface="Roboto Medium"/>
                <a:sym typeface="Roboto Medium"/>
              </a:endParaRPr>
            </a:p>
          </p:txBody>
        </p:sp>
        <p:sp>
          <p:nvSpPr>
            <p:cNvPr id="618" name="Google Shape;618;p49"/>
            <p:cNvSpPr txBox="1"/>
            <p:nvPr/>
          </p:nvSpPr>
          <p:spPr>
            <a:xfrm rot="2162392">
              <a:off x="4956311" y="1279228"/>
              <a:ext cx="1213567" cy="46241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D9D2E9"/>
                  </a:solidFill>
                  <a:latin typeface="Roboto"/>
                  <a:ea typeface="Roboto"/>
                  <a:cs typeface="Roboto"/>
                  <a:sym typeface="Roboto"/>
                </a:rPr>
                <a:t>Pre-process frame</a:t>
              </a:r>
              <a:endParaRPr sz="1200" b="1">
                <a:solidFill>
                  <a:srgbClr val="D9D2E9"/>
                </a:solidFill>
              </a:endParaRPr>
            </a:p>
          </p:txBody>
        </p:sp>
        <p:sp>
          <p:nvSpPr>
            <p:cNvPr id="619" name="Google Shape;619;p49"/>
            <p:cNvSpPr/>
            <p:nvPr/>
          </p:nvSpPr>
          <p:spPr>
            <a:xfrm rot="2159678">
              <a:off x="4838902" y="1574444"/>
              <a:ext cx="1119431" cy="152476"/>
            </a:xfrm>
            <a:prstGeom prst="rightArrow">
              <a:avLst>
                <a:gd name="adj1" fmla="val 25514"/>
                <a:gd name="adj2" fmla="val 64322"/>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9"/>
          <p:cNvGrpSpPr/>
          <p:nvPr/>
        </p:nvGrpSpPr>
        <p:grpSpPr>
          <a:xfrm>
            <a:off x="7500951" y="2051540"/>
            <a:ext cx="1241471" cy="2277523"/>
            <a:chOff x="5576108" y="2016725"/>
            <a:chExt cx="867191" cy="1883807"/>
          </a:xfrm>
        </p:grpSpPr>
        <p:sp>
          <p:nvSpPr>
            <p:cNvPr id="621" name="Google Shape;621;p49"/>
            <p:cNvSpPr/>
            <p:nvPr/>
          </p:nvSpPr>
          <p:spPr>
            <a:xfrm>
              <a:off x="5576108" y="2016725"/>
              <a:ext cx="565200" cy="565500"/>
            </a:xfrm>
            <a:prstGeom prst="ellipse">
              <a:avLst/>
            </a:prstGeom>
            <a:solidFill>
              <a:srgbClr val="701C7F"/>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02</a:t>
              </a:r>
              <a:endParaRPr sz="1200">
                <a:solidFill>
                  <a:srgbClr val="FFFFFF"/>
                </a:solidFill>
                <a:latin typeface="Roboto Medium"/>
                <a:ea typeface="Roboto Medium"/>
                <a:cs typeface="Roboto Medium"/>
                <a:sym typeface="Roboto Medium"/>
              </a:endParaRPr>
            </a:p>
          </p:txBody>
        </p:sp>
        <p:sp>
          <p:nvSpPr>
            <p:cNvPr id="622" name="Google Shape;622;p49"/>
            <p:cNvSpPr txBox="1"/>
            <p:nvPr/>
          </p:nvSpPr>
          <p:spPr>
            <a:xfrm rot="6484682">
              <a:off x="5426750" y="3027278"/>
              <a:ext cx="1233597" cy="43820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8E7CC3"/>
                  </a:solidFill>
                  <a:latin typeface="Roboto"/>
                  <a:ea typeface="Roboto"/>
                  <a:cs typeface="Roboto"/>
                  <a:sym typeface="Roboto"/>
                </a:rPr>
                <a:t>Detect # of faces</a:t>
              </a:r>
              <a:endParaRPr sz="1200" b="1">
                <a:solidFill>
                  <a:srgbClr val="8E7CC3"/>
                </a:solidFill>
              </a:endParaRPr>
            </a:p>
          </p:txBody>
        </p:sp>
        <p:sp>
          <p:nvSpPr>
            <p:cNvPr id="623" name="Google Shape;623;p49"/>
            <p:cNvSpPr/>
            <p:nvPr/>
          </p:nvSpPr>
          <p:spPr>
            <a:xfrm rot="6479001">
              <a:off x="5275897" y="3050667"/>
              <a:ext cx="1119386" cy="152834"/>
            </a:xfrm>
            <a:prstGeom prst="rightArrow">
              <a:avLst>
                <a:gd name="adj1" fmla="val 25514"/>
                <a:gd name="adj2" fmla="val 64322"/>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49"/>
          <p:cNvGrpSpPr/>
          <p:nvPr/>
        </p:nvGrpSpPr>
        <p:grpSpPr>
          <a:xfrm>
            <a:off x="5261856" y="3786576"/>
            <a:ext cx="2307990" cy="1241722"/>
            <a:chOff x="4012057" y="3451825"/>
            <a:chExt cx="1612175" cy="1027065"/>
          </a:xfrm>
        </p:grpSpPr>
        <p:sp>
          <p:nvSpPr>
            <p:cNvPr id="625" name="Google Shape;625;p49"/>
            <p:cNvSpPr/>
            <p:nvPr/>
          </p:nvSpPr>
          <p:spPr>
            <a:xfrm>
              <a:off x="5059033" y="3451825"/>
              <a:ext cx="565200" cy="565500"/>
            </a:xfrm>
            <a:prstGeom prst="ellipse">
              <a:avLst/>
            </a:prstGeom>
            <a:solidFill>
              <a:srgbClr val="761E86"/>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03</a:t>
              </a:r>
              <a:endParaRPr sz="1200">
                <a:solidFill>
                  <a:srgbClr val="FFFFFF"/>
                </a:solidFill>
                <a:latin typeface="Roboto Medium"/>
                <a:ea typeface="Roboto Medium"/>
                <a:cs typeface="Roboto Medium"/>
                <a:sym typeface="Roboto Medium"/>
              </a:endParaRPr>
            </a:p>
          </p:txBody>
        </p:sp>
        <p:sp>
          <p:nvSpPr>
            <p:cNvPr id="626" name="Google Shape;626;p49"/>
            <p:cNvSpPr txBox="1"/>
            <p:nvPr/>
          </p:nvSpPr>
          <p:spPr>
            <a:xfrm rot="8938">
              <a:off x="4017989" y="4033840"/>
              <a:ext cx="1269304" cy="443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9900FF"/>
                  </a:solidFill>
                  <a:latin typeface="Roboto"/>
                  <a:ea typeface="Roboto"/>
                  <a:cs typeface="Roboto"/>
                  <a:sym typeface="Roboto"/>
                </a:rPr>
                <a:t>Face-mask detect</a:t>
              </a:r>
              <a:endParaRPr sz="1200" b="1">
                <a:solidFill>
                  <a:srgbClr val="9900FF"/>
                </a:solidFill>
                <a:latin typeface="Roboto"/>
                <a:ea typeface="Roboto"/>
                <a:cs typeface="Roboto"/>
                <a:sym typeface="Roboto"/>
              </a:endParaRPr>
            </a:p>
            <a:p>
              <a:pPr marL="0" lvl="0" indent="0" algn="ctr" rtl="0">
                <a:lnSpc>
                  <a:spcPct val="115000"/>
                </a:lnSpc>
                <a:spcBef>
                  <a:spcPts val="0"/>
                </a:spcBef>
                <a:spcAft>
                  <a:spcPts val="0"/>
                </a:spcAft>
                <a:buNone/>
              </a:pPr>
              <a:r>
                <a:rPr lang="en-GB" sz="1200" b="1">
                  <a:solidFill>
                    <a:srgbClr val="9900FF"/>
                  </a:solidFill>
                  <a:latin typeface="Roboto"/>
                  <a:ea typeface="Roboto"/>
                  <a:cs typeface="Roboto"/>
                  <a:sym typeface="Roboto"/>
                </a:rPr>
                <a:t>Distance estimate</a:t>
              </a:r>
              <a:endParaRPr sz="1200" b="1">
                <a:solidFill>
                  <a:srgbClr val="9900FF"/>
                </a:solidFill>
                <a:latin typeface="Roboto"/>
                <a:ea typeface="Roboto"/>
                <a:cs typeface="Roboto"/>
                <a:sym typeface="Roboto"/>
              </a:endParaRPr>
            </a:p>
          </p:txBody>
        </p:sp>
        <p:sp>
          <p:nvSpPr>
            <p:cNvPr id="627" name="Google Shape;627;p49"/>
            <p:cNvSpPr/>
            <p:nvPr/>
          </p:nvSpPr>
          <p:spPr>
            <a:xfrm rot="10799079">
              <a:off x="4012507" y="3933353"/>
              <a:ext cx="1119600" cy="152703"/>
            </a:xfrm>
            <a:prstGeom prst="rightArrow">
              <a:avLst>
                <a:gd name="adj1" fmla="val 25514"/>
                <a:gd name="adj2" fmla="val 64322"/>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9"/>
          <p:cNvGrpSpPr/>
          <p:nvPr/>
        </p:nvGrpSpPr>
        <p:grpSpPr>
          <a:xfrm>
            <a:off x="3298623" y="2756716"/>
            <a:ext cx="2098556" cy="1922228"/>
            <a:chOff x="2640701" y="2599997"/>
            <a:chExt cx="1465882" cy="1589932"/>
          </a:xfrm>
        </p:grpSpPr>
        <p:sp>
          <p:nvSpPr>
            <p:cNvPr id="629" name="Google Shape;629;p49"/>
            <p:cNvSpPr/>
            <p:nvPr/>
          </p:nvSpPr>
          <p:spPr>
            <a:xfrm>
              <a:off x="3541383" y="3451825"/>
              <a:ext cx="565200" cy="565500"/>
            </a:xfrm>
            <a:prstGeom prst="ellipse">
              <a:avLst/>
            </a:prstGeom>
            <a:solidFill>
              <a:srgbClr val="7F209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04</a:t>
              </a:r>
              <a:endParaRPr sz="1200">
                <a:solidFill>
                  <a:srgbClr val="FFFFFF"/>
                </a:solidFill>
                <a:latin typeface="Roboto Medium"/>
                <a:ea typeface="Roboto Medium"/>
                <a:cs typeface="Roboto Medium"/>
                <a:sym typeface="Roboto Medium"/>
              </a:endParaRPr>
            </a:p>
          </p:txBody>
        </p:sp>
        <p:sp>
          <p:nvSpPr>
            <p:cNvPr id="630" name="Google Shape;630;p49"/>
            <p:cNvSpPr txBox="1"/>
            <p:nvPr/>
          </p:nvSpPr>
          <p:spPr>
            <a:xfrm rot="4327321">
              <a:off x="2366385" y="3153958"/>
              <a:ext cx="1483431" cy="50414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674EA7"/>
                  </a:solidFill>
                  <a:latin typeface="Roboto"/>
                  <a:ea typeface="Roboto"/>
                  <a:cs typeface="Roboto"/>
                  <a:sym typeface="Roboto"/>
                </a:rPr>
                <a:t>Bounding box &amp; text</a:t>
              </a:r>
              <a:endParaRPr sz="1200" b="1">
                <a:solidFill>
                  <a:srgbClr val="674EA7"/>
                </a:solidFill>
              </a:endParaRPr>
            </a:p>
          </p:txBody>
        </p:sp>
        <p:sp>
          <p:nvSpPr>
            <p:cNvPr id="631" name="Google Shape;631;p49"/>
            <p:cNvSpPr/>
            <p:nvPr/>
          </p:nvSpPr>
          <p:spPr>
            <a:xfrm rot="-6478717">
              <a:off x="2755922" y="3079191"/>
              <a:ext cx="1119672" cy="153413"/>
            </a:xfrm>
            <a:prstGeom prst="rightArrow">
              <a:avLst>
                <a:gd name="adj1" fmla="val 25514"/>
                <a:gd name="adj2" fmla="val 64322"/>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9"/>
          <p:cNvGrpSpPr/>
          <p:nvPr/>
        </p:nvGrpSpPr>
        <p:grpSpPr>
          <a:xfrm>
            <a:off x="3708462" y="738621"/>
            <a:ext cx="1962764" cy="1996608"/>
            <a:chOff x="2926981" y="930771"/>
            <a:chExt cx="1371028" cy="1651454"/>
          </a:xfrm>
        </p:grpSpPr>
        <p:sp>
          <p:nvSpPr>
            <p:cNvPr id="633" name="Google Shape;633;p49"/>
            <p:cNvSpPr/>
            <p:nvPr/>
          </p:nvSpPr>
          <p:spPr>
            <a:xfrm>
              <a:off x="3027033" y="2016725"/>
              <a:ext cx="565200" cy="565500"/>
            </a:xfrm>
            <a:prstGeom prst="ellipse">
              <a:avLst/>
            </a:prstGeom>
            <a:solidFill>
              <a:srgbClr val="9225A5"/>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05</a:t>
              </a:r>
              <a:endParaRPr sz="1200">
                <a:solidFill>
                  <a:srgbClr val="FFFFFF"/>
                </a:solidFill>
                <a:latin typeface="Roboto Medium"/>
                <a:ea typeface="Roboto Medium"/>
                <a:cs typeface="Roboto Medium"/>
                <a:sym typeface="Roboto Medium"/>
              </a:endParaRPr>
            </a:p>
          </p:txBody>
        </p:sp>
        <p:sp>
          <p:nvSpPr>
            <p:cNvPr id="634" name="Google Shape;634;p49"/>
            <p:cNvSpPr txBox="1"/>
            <p:nvPr/>
          </p:nvSpPr>
          <p:spPr>
            <a:xfrm rot="-2158708">
              <a:off x="2947903" y="1263270"/>
              <a:ext cx="1291956" cy="48910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7F2090"/>
                  </a:solidFill>
                  <a:latin typeface="Roboto"/>
                  <a:ea typeface="Roboto"/>
                  <a:cs typeface="Roboto"/>
                  <a:sym typeface="Roboto"/>
                </a:rPr>
                <a:t>Display &amp; next frame</a:t>
              </a:r>
              <a:endParaRPr sz="1200" b="1">
                <a:solidFill>
                  <a:srgbClr val="7F2090"/>
                </a:solidFill>
              </a:endParaRPr>
            </a:p>
          </p:txBody>
        </p:sp>
        <p:sp>
          <p:nvSpPr>
            <p:cNvPr id="635" name="Google Shape;635;p49"/>
            <p:cNvSpPr/>
            <p:nvPr/>
          </p:nvSpPr>
          <p:spPr>
            <a:xfrm rot="-2159137">
              <a:off x="3240473" y="1559002"/>
              <a:ext cx="1119673" cy="153273"/>
            </a:xfrm>
            <a:prstGeom prst="rightArrow">
              <a:avLst>
                <a:gd name="adj1" fmla="val 25514"/>
                <a:gd name="adj2" fmla="val 64322"/>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49"/>
          <p:cNvSpPr txBox="1"/>
          <p:nvPr/>
        </p:nvSpPr>
        <p:spPr>
          <a:xfrm>
            <a:off x="131810" y="1628239"/>
            <a:ext cx="3717309" cy="8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D9D2E9"/>
                </a:solidFill>
                <a:latin typeface="Comic Sans MS"/>
                <a:ea typeface="Comic Sans MS"/>
                <a:cs typeface="Comic Sans MS"/>
                <a:sym typeface="Comic Sans MS"/>
              </a:rPr>
              <a:t>Combining Mask Wearing Classification Model and Social Distance Detection Model:</a:t>
            </a:r>
            <a:endParaRPr sz="1800" dirty="0">
              <a:solidFill>
                <a:srgbClr val="D9D2E9"/>
              </a:solidFill>
              <a:latin typeface="Comic Sans MS"/>
              <a:ea typeface="Comic Sans MS"/>
              <a:cs typeface="Comic Sans MS"/>
              <a:sym typeface="Comic Sans MS"/>
            </a:endParaRPr>
          </a:p>
        </p:txBody>
      </p:sp>
    </p:spTree>
    <p:extLst>
      <p:ext uri="{BB962C8B-B14F-4D97-AF65-F5344CB8AC3E}">
        <p14:creationId xmlns:p14="http://schemas.microsoft.com/office/powerpoint/2010/main" val="2405637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24"/>
          <p:cNvGrpSpPr/>
          <p:nvPr/>
        </p:nvGrpSpPr>
        <p:grpSpPr>
          <a:xfrm>
            <a:off x="-8993" y="135607"/>
            <a:ext cx="7711331" cy="5730436"/>
            <a:chOff x="3553042" y="1657806"/>
            <a:chExt cx="3461100" cy="2671532"/>
          </a:xfrm>
        </p:grpSpPr>
        <p:sp>
          <p:nvSpPr>
            <p:cNvPr id="319" name="Google Shape;319;p2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7" name="Google Shape;327;p24"/>
          <p:cNvPicPr preferRelativeResize="0"/>
          <p:nvPr/>
        </p:nvPicPr>
        <p:blipFill>
          <a:blip r:embed="rId3">
            <a:alphaModFix/>
          </a:blip>
          <a:stretch>
            <a:fillRect/>
          </a:stretch>
        </p:blipFill>
        <p:spPr>
          <a:xfrm>
            <a:off x="61675" y="203175"/>
            <a:ext cx="7578875" cy="4215750"/>
          </a:xfrm>
          <a:prstGeom prst="rect">
            <a:avLst/>
          </a:prstGeom>
          <a:noFill/>
          <a:ln>
            <a:noFill/>
          </a:ln>
        </p:spPr>
      </p:pic>
      <p:grpSp>
        <p:nvGrpSpPr>
          <p:cNvPr id="328" name="Google Shape;328;p24"/>
          <p:cNvGrpSpPr/>
          <p:nvPr/>
        </p:nvGrpSpPr>
        <p:grpSpPr>
          <a:xfrm>
            <a:off x="394946" y="3425803"/>
            <a:ext cx="1131986" cy="1622464"/>
            <a:chOff x="6505573" y="2745170"/>
            <a:chExt cx="1122000" cy="1668000"/>
          </a:xfrm>
        </p:grpSpPr>
        <p:sp>
          <p:nvSpPr>
            <p:cNvPr id="329" name="Google Shape;329;p24"/>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4"/>
          <p:cNvGrpSpPr/>
          <p:nvPr/>
        </p:nvGrpSpPr>
        <p:grpSpPr>
          <a:xfrm>
            <a:off x="1059" y="4039006"/>
            <a:ext cx="575376" cy="1104243"/>
            <a:chOff x="9543736" y="4486132"/>
            <a:chExt cx="570300" cy="1135235"/>
          </a:xfrm>
        </p:grpSpPr>
        <p:sp>
          <p:nvSpPr>
            <p:cNvPr id="334" name="Google Shape;334;p2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 name="Google Shape;338;p24" descr="offset_comp_342327_edited.jpg"/>
          <p:cNvPicPr preferRelativeResize="0"/>
          <p:nvPr/>
        </p:nvPicPr>
        <p:blipFill rotWithShape="1">
          <a:blip r:embed="rId4">
            <a:alphaModFix/>
          </a:blip>
          <a:srcRect l="41330" t="42211" r="47980" b="36733"/>
          <a:stretch/>
        </p:blipFill>
        <p:spPr>
          <a:xfrm>
            <a:off x="0" y="4038973"/>
            <a:ext cx="575100" cy="947100"/>
          </a:xfrm>
          <a:prstGeom prst="round2SameRect">
            <a:avLst>
              <a:gd name="adj1" fmla="val 4129"/>
              <a:gd name="adj2" fmla="val 0"/>
            </a:avLst>
          </a:prstGeom>
          <a:noFill/>
          <a:ln>
            <a:noFill/>
          </a:ln>
        </p:spPr>
      </p:pic>
      <p:sp>
        <p:nvSpPr>
          <p:cNvPr id="339" name="Google Shape;339;p24"/>
          <p:cNvSpPr/>
          <p:nvPr/>
        </p:nvSpPr>
        <p:spPr>
          <a:xfrm flipH="1">
            <a:off x="-103" y="4061508"/>
            <a:ext cx="575100" cy="924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4"/>
          <p:cNvGrpSpPr/>
          <p:nvPr/>
        </p:nvGrpSpPr>
        <p:grpSpPr>
          <a:xfrm>
            <a:off x="1281544" y="4381570"/>
            <a:ext cx="503340" cy="737544"/>
            <a:chOff x="7384375" y="3728000"/>
            <a:chExt cx="498900" cy="758244"/>
          </a:xfrm>
        </p:grpSpPr>
        <p:sp>
          <p:nvSpPr>
            <p:cNvPr id="341" name="Google Shape;341;p2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24"/>
          <p:cNvGrpSpPr/>
          <p:nvPr/>
        </p:nvGrpSpPr>
        <p:grpSpPr>
          <a:xfrm>
            <a:off x="1281580" y="4507709"/>
            <a:ext cx="528297" cy="493037"/>
            <a:chOff x="7384385" y="3857442"/>
            <a:chExt cx="523637" cy="506874"/>
          </a:xfrm>
        </p:grpSpPr>
        <p:sp>
          <p:nvSpPr>
            <p:cNvPr id="346" name="Google Shape;346;p2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4"/>
            <p:cNvGrpSpPr/>
            <p:nvPr/>
          </p:nvGrpSpPr>
          <p:grpSpPr>
            <a:xfrm>
              <a:off x="7384385" y="3857442"/>
              <a:ext cx="523637" cy="498900"/>
              <a:chOff x="7384385" y="3857442"/>
              <a:chExt cx="523637" cy="498900"/>
            </a:xfrm>
          </p:grpSpPr>
          <p:sp>
            <p:nvSpPr>
              <p:cNvPr id="348" name="Google Shape;348;p2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50" name="Google Shape;350;p24" descr="offset_comp_342327_edited.jpg"/>
          <p:cNvPicPr preferRelativeResize="0"/>
          <p:nvPr/>
        </p:nvPicPr>
        <p:blipFill rotWithShape="1">
          <a:blip r:embed="rId4">
            <a:alphaModFix/>
          </a:blip>
          <a:srcRect l="48584" t="47335" r="37425" b="36557"/>
          <a:stretch/>
        </p:blipFill>
        <p:spPr>
          <a:xfrm>
            <a:off x="1311042" y="4538659"/>
            <a:ext cx="442500" cy="425400"/>
          </a:xfrm>
          <a:prstGeom prst="ellipse">
            <a:avLst/>
          </a:prstGeom>
          <a:noFill/>
          <a:ln w="9525" cap="flat" cmpd="sng">
            <a:solidFill>
              <a:srgbClr val="FFFFFF"/>
            </a:solidFill>
            <a:prstDash val="solid"/>
            <a:round/>
            <a:headEnd type="none" w="sm" len="sm"/>
            <a:tailEnd type="none" w="sm" len="sm"/>
          </a:ln>
        </p:spPr>
      </p:pic>
      <p:grpSp>
        <p:nvGrpSpPr>
          <p:cNvPr id="351" name="Google Shape;351;p24"/>
          <p:cNvGrpSpPr/>
          <p:nvPr/>
        </p:nvGrpSpPr>
        <p:grpSpPr>
          <a:xfrm>
            <a:off x="1884938" y="4381570"/>
            <a:ext cx="481559" cy="737544"/>
            <a:chOff x="7982421" y="3727763"/>
            <a:chExt cx="477311" cy="758244"/>
          </a:xfrm>
        </p:grpSpPr>
        <p:sp>
          <p:nvSpPr>
            <p:cNvPr id="352" name="Google Shape;352;p24"/>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 name="Google Shape;360;p24" descr="offset_comp_342327_edited.jpg"/>
          <p:cNvPicPr preferRelativeResize="0"/>
          <p:nvPr/>
        </p:nvPicPr>
        <p:blipFill rotWithShape="1">
          <a:blip r:embed="rId4">
            <a:alphaModFix/>
          </a:blip>
          <a:srcRect l="49668" t="55915" r="37351" b="27092"/>
          <a:stretch/>
        </p:blipFill>
        <p:spPr>
          <a:xfrm>
            <a:off x="1902567" y="4534420"/>
            <a:ext cx="419100" cy="458100"/>
          </a:xfrm>
          <a:prstGeom prst="roundRect">
            <a:avLst>
              <a:gd name="adj" fmla="val 7794"/>
            </a:avLst>
          </a:prstGeom>
          <a:noFill/>
          <a:ln w="9525" cap="flat" cmpd="sng">
            <a:solidFill>
              <a:srgbClr val="FFFFFF"/>
            </a:solidFill>
            <a:prstDash val="solid"/>
            <a:round/>
            <a:headEnd type="none" w="sm" len="sm"/>
            <a:tailEnd type="none" w="sm" len="sm"/>
          </a:ln>
        </p:spPr>
      </p:pic>
      <p:grpSp>
        <p:nvGrpSpPr>
          <p:cNvPr id="361" name="Google Shape;361;p24"/>
          <p:cNvGrpSpPr/>
          <p:nvPr/>
        </p:nvGrpSpPr>
        <p:grpSpPr>
          <a:xfrm>
            <a:off x="7566512" y="3709754"/>
            <a:ext cx="1525267" cy="1409332"/>
            <a:chOff x="4547087" y="1535165"/>
            <a:chExt cx="4273653" cy="2923926"/>
          </a:xfrm>
        </p:grpSpPr>
        <p:sp>
          <p:nvSpPr>
            <p:cNvPr id="362" name="Google Shape;362;p24"/>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 name="Google Shape;365;p24" descr="offset_comp_342327_edited.jpg"/>
          <p:cNvPicPr preferRelativeResize="0"/>
          <p:nvPr/>
        </p:nvPicPr>
        <p:blipFill rotWithShape="1">
          <a:blip r:embed="rId4">
            <a:alphaModFix/>
          </a:blip>
          <a:srcRect l="42865" t="35258" r="29044" b="22550"/>
          <a:stretch/>
        </p:blipFill>
        <p:spPr>
          <a:xfrm rot="5400000">
            <a:off x="7652095" y="3734471"/>
            <a:ext cx="1395900" cy="1346100"/>
          </a:xfrm>
          <a:prstGeom prst="rect">
            <a:avLst/>
          </a:prstGeom>
          <a:noFill/>
          <a:ln>
            <a:noFill/>
          </a:ln>
        </p:spPr>
      </p:pic>
      <p:sp>
        <p:nvSpPr>
          <p:cNvPr id="366" name="Google Shape;366;p24"/>
          <p:cNvSpPr/>
          <p:nvPr/>
        </p:nvSpPr>
        <p:spPr>
          <a:xfrm rot="5400000" flipH="1">
            <a:off x="7652084" y="3734332"/>
            <a:ext cx="1395900" cy="1346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17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67"/>
          <p:cNvSpPr txBox="1">
            <a:spLocks noGrp="1"/>
          </p:cNvSpPr>
          <p:nvPr>
            <p:ph type="title"/>
          </p:nvPr>
        </p:nvSpPr>
        <p:spPr>
          <a:xfrm>
            <a:off x="3858725" y="2512300"/>
            <a:ext cx="3245100" cy="7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18"/>
          <p:cNvGrpSpPr/>
          <p:nvPr/>
        </p:nvGrpSpPr>
        <p:grpSpPr>
          <a:xfrm>
            <a:off x="8" y="1175675"/>
            <a:ext cx="2547000" cy="2547000"/>
            <a:chOff x="3203958" y="1258050"/>
            <a:chExt cx="2547000" cy="2547000"/>
          </a:xfrm>
        </p:grpSpPr>
        <p:sp>
          <p:nvSpPr>
            <p:cNvPr id="236" name="Google Shape;236;p18"/>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D5DDF"/>
                  </a:solidFill>
                  <a:latin typeface="Roboto"/>
                  <a:ea typeface="Roboto"/>
                  <a:cs typeface="Roboto"/>
                  <a:sym typeface="Roboto"/>
                </a:rPr>
                <a:t>1</a:t>
              </a:r>
              <a:endParaRPr sz="1200" b="1">
                <a:solidFill>
                  <a:srgbClr val="0D5DDF"/>
                </a:solidFill>
                <a:latin typeface="Roboto"/>
                <a:ea typeface="Roboto"/>
                <a:cs typeface="Roboto"/>
                <a:sym typeface="Roboto"/>
              </a:endParaRPr>
            </a:p>
          </p:txBody>
        </p:sp>
        <p:sp>
          <p:nvSpPr>
            <p:cNvPr id="238" name="Google Shape;238;p18"/>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b="1">
                  <a:solidFill>
                    <a:schemeClr val="lt1"/>
                  </a:solidFill>
                  <a:latin typeface="Comic Sans MS"/>
                  <a:ea typeface="Comic Sans MS"/>
                  <a:cs typeface="Comic Sans MS"/>
                  <a:sym typeface="Comic Sans MS"/>
                </a:rPr>
                <a:t>Business Question</a:t>
              </a:r>
              <a:endParaRPr sz="1200" b="1">
                <a:solidFill>
                  <a:srgbClr val="FFFFFF"/>
                </a:solidFill>
                <a:latin typeface="Roboto"/>
                <a:ea typeface="Roboto"/>
                <a:cs typeface="Roboto"/>
                <a:sym typeface="Roboto"/>
              </a:endParaRPr>
            </a:p>
          </p:txBody>
        </p:sp>
      </p:grpSp>
      <p:grpSp>
        <p:nvGrpSpPr>
          <p:cNvPr id="239" name="Google Shape;239;p18"/>
          <p:cNvGrpSpPr/>
          <p:nvPr/>
        </p:nvGrpSpPr>
        <p:grpSpPr>
          <a:xfrm>
            <a:off x="2235589" y="1175675"/>
            <a:ext cx="2547000" cy="2547000"/>
            <a:chOff x="5123977" y="1258050"/>
            <a:chExt cx="2547000" cy="2547000"/>
          </a:xfrm>
        </p:grpSpPr>
        <p:sp>
          <p:nvSpPr>
            <p:cNvPr id="240" name="Google Shape;240;p18"/>
            <p:cNvSpPr/>
            <p:nvPr/>
          </p:nvSpPr>
          <p:spPr>
            <a:xfrm rot="2700000">
              <a:off x="6116614" y="1011412"/>
              <a:ext cx="561726" cy="3040276"/>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307BF3"/>
                  </a:solidFill>
                  <a:latin typeface="Roboto"/>
                  <a:ea typeface="Roboto"/>
                  <a:cs typeface="Roboto"/>
                  <a:sym typeface="Roboto"/>
                </a:rPr>
                <a:t>2</a:t>
              </a:r>
              <a:endParaRPr sz="1200" b="1">
                <a:solidFill>
                  <a:srgbClr val="307BF3"/>
                </a:solidFill>
                <a:latin typeface="Roboto"/>
                <a:ea typeface="Roboto"/>
                <a:cs typeface="Roboto"/>
                <a:sym typeface="Roboto"/>
              </a:endParaRPr>
            </a:p>
          </p:txBody>
        </p:sp>
        <p:sp>
          <p:nvSpPr>
            <p:cNvPr id="242" name="Google Shape;242;p18"/>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Comic Sans MS"/>
                  <a:ea typeface="Comic Sans MS"/>
                  <a:cs typeface="Comic Sans MS"/>
                  <a:sym typeface="Comic Sans MS"/>
                </a:rPr>
                <a:t>Data Collection &amp; preprocessing</a:t>
              </a:r>
              <a:endParaRPr sz="1200" b="1">
                <a:solidFill>
                  <a:srgbClr val="FFFFFF"/>
                </a:solidFill>
                <a:latin typeface="Roboto"/>
                <a:ea typeface="Roboto"/>
                <a:cs typeface="Roboto"/>
                <a:sym typeface="Roboto"/>
              </a:endParaRPr>
            </a:p>
          </p:txBody>
        </p:sp>
      </p:grpSp>
      <p:grpSp>
        <p:nvGrpSpPr>
          <p:cNvPr id="243" name="Google Shape;243;p18"/>
          <p:cNvGrpSpPr/>
          <p:nvPr/>
        </p:nvGrpSpPr>
        <p:grpSpPr>
          <a:xfrm>
            <a:off x="4380311" y="1175675"/>
            <a:ext cx="2547000" cy="2547000"/>
            <a:chOff x="1293736" y="1258050"/>
            <a:chExt cx="2547000" cy="2547000"/>
          </a:xfrm>
        </p:grpSpPr>
        <p:sp>
          <p:nvSpPr>
            <p:cNvPr id="244" name="Google Shape;244;p18"/>
            <p:cNvSpPr/>
            <p:nvPr/>
          </p:nvSpPr>
          <p:spPr>
            <a:xfrm rot="2700000">
              <a:off x="2286374"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944A1"/>
                  </a:solidFill>
                  <a:latin typeface="Roboto"/>
                  <a:ea typeface="Roboto"/>
                  <a:cs typeface="Roboto"/>
                  <a:sym typeface="Roboto"/>
                </a:rPr>
                <a:t>3</a:t>
              </a:r>
              <a:endParaRPr sz="1200" b="1">
                <a:solidFill>
                  <a:srgbClr val="0944A1"/>
                </a:solidFill>
                <a:latin typeface="Roboto"/>
                <a:ea typeface="Roboto"/>
                <a:cs typeface="Roboto"/>
                <a:sym typeface="Roboto"/>
              </a:endParaRPr>
            </a:p>
          </p:txBody>
        </p:sp>
        <p:sp>
          <p:nvSpPr>
            <p:cNvPr id="246" name="Google Shape;246;p18"/>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a:solidFill>
                    <a:schemeClr val="lt1"/>
                  </a:solidFill>
                  <a:latin typeface="Comic Sans MS"/>
                  <a:ea typeface="Comic Sans MS"/>
                  <a:cs typeface="Comic Sans MS"/>
                  <a:sym typeface="Comic Sans MS"/>
                </a:rPr>
                <a:t>Face detection model analysis</a:t>
              </a:r>
              <a:endParaRPr sz="800" b="1">
                <a:solidFill>
                  <a:srgbClr val="FFFFFF"/>
                </a:solidFill>
                <a:latin typeface="Roboto"/>
                <a:ea typeface="Roboto"/>
                <a:cs typeface="Roboto"/>
                <a:sym typeface="Roboto"/>
              </a:endParaRPr>
            </a:p>
          </p:txBody>
        </p:sp>
      </p:grpSp>
      <p:grpSp>
        <p:nvGrpSpPr>
          <p:cNvPr id="247" name="Google Shape;247;p18"/>
          <p:cNvGrpSpPr/>
          <p:nvPr/>
        </p:nvGrpSpPr>
        <p:grpSpPr>
          <a:xfrm>
            <a:off x="6597008" y="1175675"/>
            <a:ext cx="2547000" cy="2547000"/>
            <a:chOff x="3203958" y="1258050"/>
            <a:chExt cx="2547000" cy="2547000"/>
          </a:xfrm>
        </p:grpSpPr>
        <p:sp>
          <p:nvSpPr>
            <p:cNvPr id="248" name="Google Shape;248;p18"/>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D5DDF"/>
                  </a:solidFill>
                  <a:latin typeface="Roboto"/>
                  <a:ea typeface="Roboto"/>
                  <a:cs typeface="Roboto"/>
                  <a:sym typeface="Roboto"/>
                </a:rPr>
                <a:t>4</a:t>
              </a:r>
              <a:endParaRPr sz="1200" b="1">
                <a:solidFill>
                  <a:srgbClr val="0D5DDF"/>
                </a:solidFill>
                <a:latin typeface="Roboto"/>
                <a:ea typeface="Roboto"/>
                <a:cs typeface="Roboto"/>
                <a:sym typeface="Roboto"/>
              </a:endParaRPr>
            </a:p>
          </p:txBody>
        </p:sp>
        <p:sp>
          <p:nvSpPr>
            <p:cNvPr id="250" name="Google Shape;250;p18"/>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lt1"/>
                  </a:solidFill>
                  <a:latin typeface="Comic Sans MS"/>
                  <a:ea typeface="Comic Sans MS"/>
                  <a:cs typeface="Comic Sans MS"/>
                  <a:sym typeface="Comic Sans MS"/>
                </a:rPr>
                <a:t>Face mask detection model analysis</a:t>
              </a:r>
              <a:endParaRPr sz="700" b="1">
                <a:solidFill>
                  <a:srgbClr val="FFFFFF"/>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255" name="Google Shape;255;p19"/>
          <p:cNvGrpSpPr/>
          <p:nvPr/>
        </p:nvGrpSpPr>
        <p:grpSpPr>
          <a:xfrm>
            <a:off x="751502" y="1298250"/>
            <a:ext cx="2547000" cy="2547000"/>
            <a:chOff x="5123977" y="1258050"/>
            <a:chExt cx="2547000" cy="2547000"/>
          </a:xfrm>
        </p:grpSpPr>
        <p:sp>
          <p:nvSpPr>
            <p:cNvPr id="256" name="Google Shape;256;p19"/>
            <p:cNvSpPr/>
            <p:nvPr/>
          </p:nvSpPr>
          <p:spPr>
            <a:xfrm rot="2700000">
              <a:off x="6116614" y="1011412"/>
              <a:ext cx="561726" cy="3040276"/>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307BF3"/>
                  </a:solidFill>
                  <a:latin typeface="Roboto"/>
                  <a:ea typeface="Roboto"/>
                  <a:cs typeface="Roboto"/>
                  <a:sym typeface="Roboto"/>
                </a:rPr>
                <a:t>5</a:t>
              </a:r>
              <a:endParaRPr sz="1200" b="1">
                <a:solidFill>
                  <a:srgbClr val="307BF3"/>
                </a:solidFill>
                <a:latin typeface="Roboto"/>
                <a:ea typeface="Roboto"/>
                <a:cs typeface="Roboto"/>
                <a:sym typeface="Roboto"/>
              </a:endParaRPr>
            </a:p>
          </p:txBody>
        </p:sp>
        <p:sp>
          <p:nvSpPr>
            <p:cNvPr id="258" name="Google Shape;258;p19"/>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a:solidFill>
                    <a:schemeClr val="lt1"/>
                  </a:solidFill>
                  <a:latin typeface="Comic Sans MS"/>
                  <a:ea typeface="Comic Sans MS"/>
                  <a:cs typeface="Comic Sans MS"/>
                  <a:sym typeface="Comic Sans MS"/>
                </a:rPr>
                <a:t>Distance measurement</a:t>
              </a:r>
              <a:endParaRPr sz="1200" b="1">
                <a:solidFill>
                  <a:srgbClr val="FFFFFF"/>
                </a:solidFill>
                <a:latin typeface="Roboto"/>
                <a:ea typeface="Roboto"/>
                <a:cs typeface="Roboto"/>
                <a:sym typeface="Roboto"/>
              </a:endParaRPr>
            </a:p>
          </p:txBody>
        </p:sp>
      </p:grpSp>
      <p:grpSp>
        <p:nvGrpSpPr>
          <p:cNvPr id="259" name="Google Shape;259;p19"/>
          <p:cNvGrpSpPr/>
          <p:nvPr/>
        </p:nvGrpSpPr>
        <p:grpSpPr>
          <a:xfrm>
            <a:off x="3298511" y="1298250"/>
            <a:ext cx="2547000" cy="2547000"/>
            <a:chOff x="1293736" y="1258050"/>
            <a:chExt cx="2547000" cy="2547000"/>
          </a:xfrm>
        </p:grpSpPr>
        <p:sp>
          <p:nvSpPr>
            <p:cNvPr id="260" name="Google Shape;260;p19"/>
            <p:cNvSpPr/>
            <p:nvPr/>
          </p:nvSpPr>
          <p:spPr>
            <a:xfrm rot="2700000">
              <a:off x="2286374"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944A1"/>
                  </a:solidFill>
                  <a:latin typeface="Roboto"/>
                  <a:ea typeface="Roboto"/>
                  <a:cs typeface="Roboto"/>
                  <a:sym typeface="Roboto"/>
                </a:rPr>
                <a:t>6</a:t>
              </a:r>
              <a:endParaRPr sz="1200" b="1">
                <a:solidFill>
                  <a:srgbClr val="0944A1"/>
                </a:solidFill>
                <a:latin typeface="Roboto"/>
                <a:ea typeface="Roboto"/>
                <a:cs typeface="Roboto"/>
                <a:sym typeface="Roboto"/>
              </a:endParaRPr>
            </a:p>
          </p:txBody>
        </p:sp>
        <p:sp>
          <p:nvSpPr>
            <p:cNvPr id="262" name="Google Shape;262;p19"/>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b="1">
                  <a:solidFill>
                    <a:schemeClr val="lt1"/>
                  </a:solidFill>
                  <a:latin typeface="Comic Sans MS"/>
                  <a:ea typeface="Comic Sans MS"/>
                  <a:cs typeface="Comic Sans MS"/>
                  <a:sym typeface="Comic Sans MS"/>
                </a:rPr>
                <a:t>Code explanation</a:t>
              </a:r>
              <a:endParaRPr sz="1200" b="1">
                <a:solidFill>
                  <a:srgbClr val="FFFFFF"/>
                </a:solidFill>
                <a:latin typeface="Roboto"/>
                <a:ea typeface="Roboto"/>
                <a:cs typeface="Roboto"/>
                <a:sym typeface="Roboto"/>
              </a:endParaRPr>
            </a:p>
          </p:txBody>
        </p:sp>
      </p:grpSp>
      <p:grpSp>
        <p:nvGrpSpPr>
          <p:cNvPr id="263" name="Google Shape;263;p19"/>
          <p:cNvGrpSpPr/>
          <p:nvPr/>
        </p:nvGrpSpPr>
        <p:grpSpPr>
          <a:xfrm>
            <a:off x="5927433" y="1298250"/>
            <a:ext cx="2547000" cy="2547000"/>
            <a:chOff x="3203958" y="1258050"/>
            <a:chExt cx="2547000" cy="2547000"/>
          </a:xfrm>
        </p:grpSpPr>
        <p:sp>
          <p:nvSpPr>
            <p:cNvPr id="264" name="Google Shape;264;p19"/>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D5DDF"/>
                  </a:solidFill>
                  <a:latin typeface="Roboto"/>
                  <a:ea typeface="Roboto"/>
                  <a:cs typeface="Roboto"/>
                  <a:sym typeface="Roboto"/>
                </a:rPr>
                <a:t>7</a:t>
              </a:r>
              <a:endParaRPr sz="1200" b="1">
                <a:solidFill>
                  <a:srgbClr val="0D5DDF"/>
                </a:solidFill>
                <a:latin typeface="Roboto"/>
                <a:ea typeface="Roboto"/>
                <a:cs typeface="Roboto"/>
                <a:sym typeface="Roboto"/>
              </a:endParaRPr>
            </a:p>
          </p:txBody>
        </p:sp>
        <p:sp>
          <p:nvSpPr>
            <p:cNvPr id="266" name="Google Shape;266;p19"/>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lt1"/>
                  </a:solidFill>
                  <a:latin typeface="Comic Sans MS"/>
                  <a:ea typeface="Comic Sans MS"/>
                  <a:cs typeface="Comic Sans MS"/>
                  <a:sym typeface="Comic Sans MS"/>
                </a:rPr>
                <a:t>Conclusion &amp; Further improvement</a:t>
              </a:r>
              <a:endParaRPr sz="500" b="1">
                <a:solidFill>
                  <a:srgbClr val="FFFFFF"/>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i="1"/>
              <a:t>“Masks should be used as part of a comprehensive strategy of measures to suppress transmission and save lives”</a:t>
            </a:r>
            <a:endParaRPr sz="1800" i="1"/>
          </a:p>
          <a:p>
            <a:pPr marL="0" lvl="0" indent="0" algn="l" rtl="0">
              <a:spcBef>
                <a:spcPts val="1600"/>
              </a:spcBef>
              <a:spcAft>
                <a:spcPts val="0"/>
              </a:spcAft>
              <a:buNone/>
            </a:pPr>
            <a:r>
              <a:rPr lang="en-GB" sz="1800"/>
              <a:t>World Health Organization (WHO)</a:t>
            </a:r>
            <a:endParaRPr sz="1800"/>
          </a:p>
          <a:p>
            <a:pPr marL="0" lvl="0" indent="0" algn="l" rtl="0">
              <a:spcBef>
                <a:spcPts val="1600"/>
              </a:spcBef>
              <a:spcAft>
                <a:spcPts val="1600"/>
              </a:spcAft>
              <a:buNone/>
            </a:pPr>
            <a:endParaRPr/>
          </a:p>
        </p:txBody>
      </p:sp>
      <p:sp>
        <p:nvSpPr>
          <p:cNvPr id="272" name="Google Shape;27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Question</a:t>
            </a:r>
            <a:endParaRPr/>
          </a:p>
        </p:txBody>
      </p:sp>
      <p:pic>
        <p:nvPicPr>
          <p:cNvPr id="273" name="Google Shape;273;p20"/>
          <p:cNvPicPr preferRelativeResize="0"/>
          <p:nvPr/>
        </p:nvPicPr>
        <p:blipFill>
          <a:blip r:embed="rId3">
            <a:alphaModFix/>
          </a:blip>
          <a:stretch>
            <a:fillRect/>
          </a:stretch>
        </p:blipFill>
        <p:spPr>
          <a:xfrm>
            <a:off x="4697975" y="3400125"/>
            <a:ext cx="3531624" cy="107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0" lvl="0" indent="0" algn="l" rtl="0">
              <a:spcBef>
                <a:spcPts val="1600"/>
              </a:spcBef>
              <a:spcAft>
                <a:spcPts val="1600"/>
              </a:spcAft>
              <a:buNone/>
            </a:pPr>
            <a:endParaRPr/>
          </a:p>
        </p:txBody>
      </p:sp>
      <p:sp>
        <p:nvSpPr>
          <p:cNvPr id="279" name="Google Shape;27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Question</a:t>
            </a:r>
            <a:endParaRPr/>
          </a:p>
        </p:txBody>
      </p:sp>
      <p:pic>
        <p:nvPicPr>
          <p:cNvPr id="280" name="Google Shape;280;p21"/>
          <p:cNvPicPr preferRelativeResize="0"/>
          <p:nvPr/>
        </p:nvPicPr>
        <p:blipFill>
          <a:blip r:embed="rId3">
            <a:alphaModFix/>
          </a:blip>
          <a:stretch>
            <a:fillRect/>
          </a:stretch>
        </p:blipFill>
        <p:spPr>
          <a:xfrm>
            <a:off x="1783000" y="1454338"/>
            <a:ext cx="5578000" cy="313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Question</a:t>
            </a:r>
            <a:endParaRPr/>
          </a:p>
        </p:txBody>
      </p:sp>
      <p:sp>
        <p:nvSpPr>
          <p:cNvPr id="286" name="Google Shape;286;p22"/>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Using AI technology to detect possible violation of mask wearing and social distancing rules so as to help prevent the spread of COVID-19. </a:t>
            </a:r>
            <a:endParaRPr/>
          </a:p>
          <a:p>
            <a:pPr marL="0" lvl="0" indent="0" algn="l" rtl="0">
              <a:spcBef>
                <a:spcPts val="1600"/>
              </a:spcBef>
              <a:spcAft>
                <a:spcPts val="1600"/>
              </a:spcAft>
              <a:buNone/>
            </a:pPr>
            <a:endParaRPr/>
          </a:p>
        </p:txBody>
      </p:sp>
      <p:pic>
        <p:nvPicPr>
          <p:cNvPr id="287" name="Google Shape;287;p22"/>
          <p:cNvPicPr preferRelativeResize="0"/>
          <p:nvPr/>
        </p:nvPicPr>
        <p:blipFill>
          <a:blip r:embed="rId3">
            <a:alphaModFix/>
          </a:blip>
          <a:stretch>
            <a:fillRect/>
          </a:stretch>
        </p:blipFill>
        <p:spPr>
          <a:xfrm>
            <a:off x="5653875" y="1612650"/>
            <a:ext cx="3490131" cy="3530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it works</a:t>
            </a:r>
            <a:endParaRPr/>
          </a:p>
        </p:txBody>
      </p:sp>
      <p:grpSp>
        <p:nvGrpSpPr>
          <p:cNvPr id="293" name="Google Shape;293;p23"/>
          <p:cNvGrpSpPr/>
          <p:nvPr/>
        </p:nvGrpSpPr>
        <p:grpSpPr>
          <a:xfrm>
            <a:off x="3650924" y="2099577"/>
            <a:ext cx="1944600" cy="1089773"/>
            <a:chOff x="3071457" y="2013875"/>
            <a:chExt cx="1944600" cy="1569600"/>
          </a:xfrm>
        </p:grpSpPr>
        <p:sp>
          <p:nvSpPr>
            <p:cNvPr id="294" name="Google Shape;294;p23"/>
            <p:cNvSpPr/>
            <p:nvPr/>
          </p:nvSpPr>
          <p:spPr>
            <a:xfrm rot="10800000" flipH="1">
              <a:off x="3071457" y="2013875"/>
              <a:ext cx="19446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txBox="1"/>
            <p:nvPr/>
          </p:nvSpPr>
          <p:spPr>
            <a:xfrm>
              <a:off x="3317907" y="2693944"/>
              <a:ext cx="1451700" cy="7323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000" b="1">
                  <a:solidFill>
                    <a:srgbClr val="FFFFFF"/>
                  </a:solidFill>
                  <a:latin typeface="Comic Sans MS"/>
                  <a:ea typeface="Comic Sans MS"/>
                  <a:cs typeface="Comic Sans MS"/>
                  <a:sym typeface="Comic Sans MS"/>
                </a:rPr>
                <a:t>Social Distance Detection</a:t>
              </a:r>
              <a:endParaRPr sz="2000" b="1">
                <a:solidFill>
                  <a:srgbClr val="FFFFFF"/>
                </a:solidFill>
                <a:latin typeface="Comic Sans MS"/>
                <a:ea typeface="Comic Sans MS"/>
                <a:cs typeface="Comic Sans MS"/>
                <a:sym typeface="Comic Sans MS"/>
              </a:endParaRPr>
            </a:p>
            <a:p>
              <a:pPr marL="0" lvl="0" indent="0" algn="l" rtl="0">
                <a:spcBef>
                  <a:spcPts val="1600"/>
                </a:spcBef>
                <a:spcAft>
                  <a:spcPts val="0"/>
                </a:spcAft>
                <a:buNone/>
              </a:pPr>
              <a:endParaRPr sz="1100" b="1">
                <a:solidFill>
                  <a:srgbClr val="FFFFFF"/>
                </a:solidFill>
                <a:latin typeface="Roboto"/>
                <a:ea typeface="Roboto"/>
                <a:cs typeface="Roboto"/>
                <a:sym typeface="Roboto"/>
              </a:endParaRPr>
            </a:p>
          </p:txBody>
        </p:sp>
      </p:grpSp>
      <p:grpSp>
        <p:nvGrpSpPr>
          <p:cNvPr id="296" name="Google Shape;296;p23"/>
          <p:cNvGrpSpPr/>
          <p:nvPr/>
        </p:nvGrpSpPr>
        <p:grpSpPr>
          <a:xfrm>
            <a:off x="3650925" y="875117"/>
            <a:ext cx="1944600" cy="1107510"/>
            <a:chOff x="1126863" y="2013875"/>
            <a:chExt cx="1944600" cy="1569600"/>
          </a:xfrm>
        </p:grpSpPr>
        <p:sp>
          <p:nvSpPr>
            <p:cNvPr id="297" name="Google Shape;297;p23"/>
            <p:cNvSpPr/>
            <p:nvPr/>
          </p:nvSpPr>
          <p:spPr>
            <a:xfrm>
              <a:off x="1126863" y="2013875"/>
              <a:ext cx="19446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txBox="1"/>
            <p:nvPr/>
          </p:nvSpPr>
          <p:spPr>
            <a:xfrm>
              <a:off x="1351638" y="2256362"/>
              <a:ext cx="1451700" cy="10599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b="1">
                  <a:solidFill>
                    <a:srgbClr val="FFFFFF"/>
                  </a:solidFill>
                  <a:latin typeface="Comic Sans MS"/>
                  <a:ea typeface="Comic Sans MS"/>
                  <a:cs typeface="Comic Sans MS"/>
                  <a:sym typeface="Comic Sans MS"/>
                </a:rPr>
                <a:t>Face Detection</a:t>
              </a:r>
              <a:endParaRPr sz="2100">
                <a:solidFill>
                  <a:srgbClr val="FFFFFF"/>
                </a:solidFill>
                <a:latin typeface="Comic Sans MS"/>
                <a:ea typeface="Comic Sans MS"/>
                <a:cs typeface="Comic Sans MS"/>
                <a:sym typeface="Comic Sans MS"/>
              </a:endParaRPr>
            </a:p>
          </p:txBody>
        </p:sp>
      </p:grpSp>
      <p:grpSp>
        <p:nvGrpSpPr>
          <p:cNvPr id="299" name="Google Shape;299;p23"/>
          <p:cNvGrpSpPr/>
          <p:nvPr/>
        </p:nvGrpSpPr>
        <p:grpSpPr>
          <a:xfrm>
            <a:off x="5735745" y="2000485"/>
            <a:ext cx="2746398" cy="1371203"/>
            <a:chOff x="5015938" y="2013875"/>
            <a:chExt cx="3001200" cy="1569600"/>
          </a:xfrm>
        </p:grpSpPr>
        <p:sp>
          <p:nvSpPr>
            <p:cNvPr id="300" name="Google Shape;300;p23"/>
            <p:cNvSpPr/>
            <p:nvPr/>
          </p:nvSpPr>
          <p:spPr>
            <a:xfrm>
              <a:off x="5015938" y="2013875"/>
              <a:ext cx="3001200" cy="1569600"/>
            </a:xfrm>
            <a:prstGeom prst="round2DiagRect">
              <a:avLst>
                <a:gd name="adj1" fmla="val 0"/>
                <a:gd name="adj2" fmla="val 17764"/>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1" name="Google Shape;301;p23"/>
            <p:cNvSpPr txBox="1"/>
            <p:nvPr/>
          </p:nvSpPr>
          <p:spPr>
            <a:xfrm>
              <a:off x="5360225" y="2256361"/>
              <a:ext cx="2417100" cy="1025400"/>
            </a:xfrm>
            <a:prstGeom prst="rect">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b="1">
                  <a:solidFill>
                    <a:srgbClr val="FFFFFF"/>
                  </a:solidFill>
                  <a:latin typeface="Comic Sans MS"/>
                  <a:ea typeface="Comic Sans MS"/>
                  <a:cs typeface="Comic Sans MS"/>
                  <a:sym typeface="Comic Sans MS"/>
                </a:rPr>
                <a:t>Our final Model</a:t>
              </a:r>
              <a:endParaRPr sz="2200">
                <a:solidFill>
                  <a:srgbClr val="FFFFFF"/>
                </a:solidFill>
                <a:latin typeface="Comic Sans MS"/>
                <a:ea typeface="Comic Sans MS"/>
                <a:cs typeface="Comic Sans MS"/>
                <a:sym typeface="Comic Sans MS"/>
              </a:endParaRPr>
            </a:p>
          </p:txBody>
        </p:sp>
      </p:grpSp>
      <p:grpSp>
        <p:nvGrpSpPr>
          <p:cNvPr id="302" name="Google Shape;302;p23"/>
          <p:cNvGrpSpPr/>
          <p:nvPr/>
        </p:nvGrpSpPr>
        <p:grpSpPr>
          <a:xfrm>
            <a:off x="5552234" y="2514282"/>
            <a:ext cx="261571" cy="260379"/>
            <a:chOff x="4858109" y="2631368"/>
            <a:chExt cx="316442" cy="315000"/>
          </a:xfrm>
        </p:grpSpPr>
        <p:sp>
          <p:nvSpPr>
            <p:cNvPr id="303" name="Google Shape;303;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GB"/>
              </a:br>
              <a:endParaRPr/>
            </a:p>
          </p:txBody>
        </p:sp>
      </p:grpSp>
      <p:grpSp>
        <p:nvGrpSpPr>
          <p:cNvPr id="305" name="Google Shape;305;p23"/>
          <p:cNvGrpSpPr/>
          <p:nvPr/>
        </p:nvGrpSpPr>
        <p:grpSpPr>
          <a:xfrm>
            <a:off x="3650925" y="3306288"/>
            <a:ext cx="1944600" cy="1151772"/>
            <a:chOff x="1126863" y="2013875"/>
            <a:chExt cx="1944600" cy="1569600"/>
          </a:xfrm>
        </p:grpSpPr>
        <p:sp>
          <p:nvSpPr>
            <p:cNvPr id="306" name="Google Shape;306;p23"/>
            <p:cNvSpPr/>
            <p:nvPr/>
          </p:nvSpPr>
          <p:spPr>
            <a:xfrm>
              <a:off x="1126863" y="2013875"/>
              <a:ext cx="19446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txBox="1"/>
            <p:nvPr/>
          </p:nvSpPr>
          <p:spPr>
            <a:xfrm>
              <a:off x="1351651" y="2143730"/>
              <a:ext cx="1532100" cy="13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rgbClr val="FFFFFF"/>
                  </a:solidFill>
                  <a:latin typeface="Comic Sans MS"/>
                  <a:ea typeface="Comic Sans MS"/>
                  <a:cs typeface="Comic Sans MS"/>
                  <a:sym typeface="Comic Sans MS"/>
                </a:rPr>
                <a:t>Face-mask Detection</a:t>
              </a:r>
              <a:endParaRPr sz="2000" b="1">
                <a:solidFill>
                  <a:srgbClr val="FFFFFF"/>
                </a:solidFill>
                <a:latin typeface="Comic Sans MS"/>
                <a:ea typeface="Comic Sans MS"/>
                <a:cs typeface="Comic Sans MS"/>
                <a:sym typeface="Comic Sans MS"/>
              </a:endParaRPr>
            </a:p>
          </p:txBody>
        </p:sp>
      </p:grpSp>
      <p:grpSp>
        <p:nvGrpSpPr>
          <p:cNvPr id="308" name="Google Shape;308;p23"/>
          <p:cNvGrpSpPr/>
          <p:nvPr/>
        </p:nvGrpSpPr>
        <p:grpSpPr>
          <a:xfrm>
            <a:off x="4493040" y="1888596"/>
            <a:ext cx="260366" cy="260366"/>
            <a:chOff x="3157188" y="909150"/>
            <a:chExt cx="470400" cy="470400"/>
          </a:xfrm>
        </p:grpSpPr>
        <p:sp>
          <p:nvSpPr>
            <p:cNvPr id="309" name="Google Shape;309;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3"/>
          <p:cNvGrpSpPr/>
          <p:nvPr/>
        </p:nvGrpSpPr>
        <p:grpSpPr>
          <a:xfrm>
            <a:off x="4493040" y="3111346"/>
            <a:ext cx="260366" cy="260366"/>
            <a:chOff x="3157188" y="909150"/>
            <a:chExt cx="470400" cy="470400"/>
          </a:xfrm>
        </p:grpSpPr>
        <p:sp>
          <p:nvSpPr>
            <p:cNvPr id="312" name="Google Shape;312;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5"/>
          <p:cNvSpPr txBox="1">
            <a:spLocks noGrp="1"/>
          </p:cNvSpPr>
          <p:nvPr>
            <p:ph type="title"/>
          </p:nvPr>
        </p:nvSpPr>
        <p:spPr>
          <a:xfrm>
            <a:off x="1227300" y="516600"/>
            <a:ext cx="3037500" cy="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omic Sans MS"/>
                <a:ea typeface="Comic Sans MS"/>
                <a:cs typeface="Comic Sans MS"/>
                <a:sym typeface="Comic Sans MS"/>
              </a:rPr>
              <a:t>Data Collection</a:t>
            </a:r>
            <a:endParaRPr sz="2900"/>
          </a:p>
        </p:txBody>
      </p:sp>
      <p:sp>
        <p:nvSpPr>
          <p:cNvPr id="372" name="Google Shape;372;p2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73" name="Google Shape;373;p25"/>
          <p:cNvSpPr/>
          <p:nvPr/>
        </p:nvSpPr>
        <p:spPr>
          <a:xfrm rot="-5400000">
            <a:off x="7479602" y="441946"/>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375" name="Google Shape;375;p25"/>
          <p:cNvPicPr preferRelativeResize="0"/>
          <p:nvPr/>
        </p:nvPicPr>
        <p:blipFill>
          <a:blip r:embed="rId3">
            <a:alphaModFix/>
          </a:blip>
          <a:stretch>
            <a:fillRect/>
          </a:stretch>
        </p:blipFill>
        <p:spPr>
          <a:xfrm>
            <a:off x="108825" y="1449325"/>
            <a:ext cx="1870026" cy="1870026"/>
          </a:xfrm>
          <a:prstGeom prst="rect">
            <a:avLst/>
          </a:prstGeom>
          <a:noFill/>
          <a:ln>
            <a:noFill/>
          </a:ln>
        </p:spPr>
      </p:pic>
      <p:pic>
        <p:nvPicPr>
          <p:cNvPr id="376" name="Google Shape;376;p25"/>
          <p:cNvPicPr preferRelativeResize="0"/>
          <p:nvPr/>
        </p:nvPicPr>
        <p:blipFill>
          <a:blip r:embed="rId4">
            <a:alphaModFix/>
          </a:blip>
          <a:stretch>
            <a:fillRect/>
          </a:stretch>
        </p:blipFill>
        <p:spPr>
          <a:xfrm>
            <a:off x="1978850" y="1852525"/>
            <a:ext cx="1814275" cy="1814275"/>
          </a:xfrm>
          <a:prstGeom prst="rect">
            <a:avLst/>
          </a:prstGeom>
          <a:noFill/>
          <a:ln>
            <a:noFill/>
          </a:ln>
        </p:spPr>
      </p:pic>
      <p:pic>
        <p:nvPicPr>
          <p:cNvPr id="377" name="Google Shape;377;p25"/>
          <p:cNvPicPr preferRelativeResize="0"/>
          <p:nvPr/>
        </p:nvPicPr>
        <p:blipFill>
          <a:blip r:embed="rId5">
            <a:alphaModFix/>
          </a:blip>
          <a:stretch>
            <a:fillRect/>
          </a:stretch>
        </p:blipFill>
        <p:spPr>
          <a:xfrm>
            <a:off x="541725" y="3319350"/>
            <a:ext cx="1437125" cy="1388250"/>
          </a:xfrm>
          <a:prstGeom prst="rect">
            <a:avLst/>
          </a:prstGeom>
          <a:noFill/>
          <a:ln>
            <a:noFill/>
          </a:ln>
        </p:spPr>
      </p:pic>
      <p:graphicFrame>
        <p:nvGraphicFramePr>
          <p:cNvPr id="4" name="Chart 3">
            <a:extLst>
              <a:ext uri="{FF2B5EF4-FFF2-40B4-BE49-F238E27FC236}">
                <a16:creationId xmlns:a16="http://schemas.microsoft.com/office/drawing/2014/main" id="{118D0DD2-2759-EF42-B9B4-5C780512B267}"/>
              </a:ext>
            </a:extLst>
          </p:cNvPr>
          <p:cNvGraphicFramePr/>
          <p:nvPr>
            <p:extLst>
              <p:ext uri="{D42A27DB-BD31-4B8C-83A1-F6EECF244321}">
                <p14:modId xmlns:p14="http://schemas.microsoft.com/office/powerpoint/2010/main" val="574207984"/>
              </p:ext>
            </p:extLst>
          </p:nvPr>
        </p:nvGraphicFramePr>
        <p:xfrm>
          <a:off x="3904648" y="718973"/>
          <a:ext cx="4405258" cy="3473998"/>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33"/>
          <p:cNvPicPr preferRelativeResize="0"/>
          <p:nvPr/>
        </p:nvPicPr>
        <p:blipFill>
          <a:blip r:embed="rId3">
            <a:alphaModFix/>
          </a:blip>
          <a:stretch>
            <a:fillRect/>
          </a:stretch>
        </p:blipFill>
        <p:spPr>
          <a:xfrm>
            <a:off x="4914501" y="1408463"/>
            <a:ext cx="3912875" cy="3024650"/>
          </a:xfrm>
          <a:prstGeom prst="rect">
            <a:avLst/>
          </a:prstGeom>
          <a:noFill/>
          <a:ln>
            <a:noFill/>
          </a:ln>
        </p:spPr>
      </p:pic>
      <p:sp>
        <p:nvSpPr>
          <p:cNvPr id="483" name="Google Shape;483;p33"/>
          <p:cNvSpPr txBox="1"/>
          <p:nvPr/>
        </p:nvSpPr>
        <p:spPr>
          <a:xfrm>
            <a:off x="1063600" y="232625"/>
            <a:ext cx="2567700" cy="64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a:solidFill>
                  <a:schemeClr val="lt1"/>
                </a:solidFill>
                <a:latin typeface="Comic Sans MS"/>
                <a:ea typeface="Comic Sans MS"/>
                <a:cs typeface="Comic Sans MS"/>
                <a:sym typeface="Comic Sans MS"/>
              </a:rPr>
              <a:t>MobileNet V2</a:t>
            </a:r>
            <a:endParaRPr sz="2600">
              <a:solidFill>
                <a:schemeClr val="lt1"/>
              </a:solidFill>
              <a:latin typeface="Comic Sans MS"/>
              <a:ea typeface="Comic Sans MS"/>
              <a:cs typeface="Comic Sans MS"/>
              <a:sym typeface="Comic Sans MS"/>
            </a:endParaRPr>
          </a:p>
          <a:p>
            <a:pPr marL="0" lvl="0" indent="0" algn="l" rtl="0">
              <a:spcBef>
                <a:spcPts val="1600"/>
              </a:spcBef>
              <a:spcAft>
                <a:spcPts val="0"/>
              </a:spcAft>
              <a:buNone/>
            </a:pPr>
            <a:endParaRPr>
              <a:solidFill>
                <a:srgbClr val="FFFFFF"/>
              </a:solidFill>
              <a:latin typeface="Lato"/>
              <a:ea typeface="Lato"/>
              <a:cs typeface="Lato"/>
              <a:sym typeface="Lato"/>
            </a:endParaRPr>
          </a:p>
        </p:txBody>
      </p:sp>
      <p:pic>
        <p:nvPicPr>
          <p:cNvPr id="484" name="Google Shape;484;p33"/>
          <p:cNvPicPr preferRelativeResize="0"/>
          <p:nvPr/>
        </p:nvPicPr>
        <p:blipFill>
          <a:blip r:embed="rId4">
            <a:alphaModFix/>
          </a:blip>
          <a:stretch>
            <a:fillRect/>
          </a:stretch>
        </p:blipFill>
        <p:spPr>
          <a:xfrm>
            <a:off x="518400" y="1191050"/>
            <a:ext cx="4103800" cy="1070875"/>
          </a:xfrm>
          <a:prstGeom prst="rect">
            <a:avLst/>
          </a:prstGeom>
          <a:noFill/>
          <a:ln>
            <a:noFill/>
          </a:ln>
        </p:spPr>
      </p:pic>
      <p:pic>
        <p:nvPicPr>
          <p:cNvPr id="485" name="Google Shape;485;p33"/>
          <p:cNvPicPr preferRelativeResize="0"/>
          <p:nvPr/>
        </p:nvPicPr>
        <p:blipFill>
          <a:blip r:embed="rId5">
            <a:alphaModFix/>
          </a:blip>
          <a:stretch>
            <a:fillRect/>
          </a:stretch>
        </p:blipFill>
        <p:spPr>
          <a:xfrm>
            <a:off x="468200" y="3144969"/>
            <a:ext cx="4103801" cy="151370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842</Words>
  <Application>Microsoft Macintosh PowerPoint</Application>
  <PresentationFormat>On-screen Show (16:9)</PresentationFormat>
  <Paragraphs>79</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Dancing Script</vt:lpstr>
      <vt:lpstr>Roboto Medium</vt:lpstr>
      <vt:lpstr>Arial</vt:lpstr>
      <vt:lpstr>Montserrat</vt:lpstr>
      <vt:lpstr>Roboto</vt:lpstr>
      <vt:lpstr>Comic Sans MS</vt:lpstr>
      <vt:lpstr>Lato</vt:lpstr>
      <vt:lpstr>Focus</vt:lpstr>
      <vt:lpstr>Face-mask &amp; Social- distance detection</vt:lpstr>
      <vt:lpstr>PowerPoint Presentation</vt:lpstr>
      <vt:lpstr>PowerPoint Presentation</vt:lpstr>
      <vt:lpstr>Business Question</vt:lpstr>
      <vt:lpstr>Business Question</vt:lpstr>
      <vt:lpstr>Business Question</vt:lpstr>
      <vt:lpstr>How it works</vt:lpstr>
      <vt:lpstr>Data Collection</vt:lpstr>
      <vt:lpstr>PowerPoint Presentation</vt:lpstr>
      <vt:lpstr>Demo</vt:lpstr>
      <vt:lpstr>Distance Measurement</vt:lpstr>
      <vt:lpstr>Distance Measurement</vt:lpstr>
      <vt:lpstr>Distance Measurement</vt:lpstr>
      <vt:lpstr>Distance Measurement</vt:lpstr>
      <vt:lpstr>Demo</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Face-mask &amp; Social- distance detection</dc:title>
  <cp:lastModifiedBy>Ho Wai Lam</cp:lastModifiedBy>
  <cp:revision>7</cp:revision>
  <dcterms:modified xsi:type="dcterms:W3CDTF">2021-01-23T12:41:25Z</dcterms:modified>
</cp:coreProperties>
</file>